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23"/>
  </p:notesMasterIdLst>
  <p:handoutMasterIdLst>
    <p:handoutMasterId r:id="rId24"/>
  </p:handout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</p:sldIdLst>
  <p:sldSz cx="12192000" cy="6858000"/>
  <p:notesSz cx="6858000" cy="9144000"/>
  <p:defaultTextStyle>
    <a:defPPr rtl="0"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3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26" autoAdjust="0"/>
    <p:restoredTop sz="94660"/>
  </p:normalViewPr>
  <p:slideViewPr>
    <p:cSldViewPr snapToGrid="0">
      <p:cViewPr>
        <p:scale>
          <a:sx n="66" d="100"/>
          <a:sy n="66" d="100"/>
        </p:scale>
        <p:origin x="7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4" d="100"/>
          <a:sy n="124" d="100"/>
        </p:scale>
        <p:origin x="495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0929EE9-561C-4C4A-BA4A-5312E6885CC8}" type="datetime1">
              <a:rPr lang="pt-PT" smtClean="0"/>
              <a:t>02/02/2022</a:t>
            </a:fld>
            <a:endParaRPr lang="en-US" dirty="0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F1A8EE09-76CC-4000-B080-9F213DA7DC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68124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A58C52E-F48E-419C-921C-6B77A03BFB65}" type="datetime1">
              <a:rPr lang="pt-PT" smtClean="0"/>
              <a:t>02/02/2022</a:t>
            </a:fld>
            <a:endParaRPr lang="en-US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pt-pt"/>
              <a:t>Clique para editar os Estilos de texto do modelo global</a:t>
            </a:r>
            <a:endParaRPr lang="en-US"/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8E40627-AA7D-471F-B5F2-0BF9E4C68EB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452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10" name="Retângulo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tângulo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tângulo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upo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exão Reta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xão Reta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xão Reta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629103" y="2244830"/>
            <a:ext cx="8933796" cy="2437232"/>
          </a:xfrm>
        </p:spPr>
        <p:txBody>
          <a:bodyPr tIns="45720" bIns="45720" rtlCol="0" anchor="ctr">
            <a:normAutofit/>
          </a:bodyPr>
          <a:lstStyle>
            <a:lvl1pPr algn="ctr">
              <a:lnSpc>
                <a:spcPct val="83000"/>
              </a:lnSpc>
              <a:defRPr lang="en-US" sz="60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pt" dirty="0"/>
              <a:t>Clique para editar o estilo do título do Modelo Global</a:t>
            </a:r>
            <a:endParaRPr lang="en-U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20" name="Marcador de Posição da Data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 rtlCol="0"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pPr rtl="0"/>
            <a:fld id="{9A539C1F-AD61-43D9-B43D-4D5747AA8DDF}" type="datetime1">
              <a:rPr lang="pt-PT" smtClean="0"/>
              <a:t>02/02/2022</a:t>
            </a:fld>
            <a:endParaRPr lang="en-US" dirty="0"/>
          </a:p>
        </p:txBody>
      </p:sp>
      <p:sp>
        <p:nvSpPr>
          <p:cNvPr id="21" name="Marcador de Posição do Rodapé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22" name="Marcador de Posição do Número do Diapositivo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770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1pPr>
              <a:defRPr/>
            </a:lvl1pPr>
          </a:lstStyle>
          <a:p>
            <a:pPr lvl="0" rtl="0"/>
            <a:r>
              <a:rPr lang="pt-pt" dirty="0"/>
              <a:t>Clique para editar os Estilos de texto do modelo global</a:t>
            </a:r>
          </a:p>
          <a:p>
            <a:pPr lvl="1" rtl="0"/>
            <a:r>
              <a:rPr lang="pt-pt" dirty="0"/>
              <a:t>Segundo nível</a:t>
            </a:r>
          </a:p>
          <a:p>
            <a:pPr lvl="2" rtl="0"/>
            <a:r>
              <a:rPr lang="pt-pt" dirty="0"/>
              <a:t>Terceiro nível</a:t>
            </a:r>
          </a:p>
          <a:p>
            <a:pPr lvl="3" rtl="0"/>
            <a:r>
              <a:rPr lang="pt-pt" dirty="0"/>
              <a:t>Quarto nível</a:t>
            </a:r>
          </a:p>
          <a:p>
            <a:pPr lvl="4" rtl="0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7C29D2-4329-4CFA-9C20-E533FB49E16D}" type="datetime1">
              <a:rPr lang="pt-PT" smtClean="0"/>
              <a:t>02/02/2022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29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8991600" y="762000"/>
            <a:ext cx="2362200" cy="52578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pt-pt" dirty="0"/>
              <a:t>Clique para editar o estilo do título do Modelo Global</a:t>
            </a:r>
            <a:endParaRPr lang="en-US" dirty="0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 rtlCol="0"/>
          <a:lstStyle/>
          <a:p>
            <a:pPr lvl="0" rtl="0"/>
            <a:r>
              <a:rPr lang="pt-PT"/>
              <a:t>Clique para editar os estilos do texto de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8EDF79-AB27-4F8E-B37C-D1EF5F14FED0}" type="datetime1">
              <a:rPr lang="pt-PT" smtClean="0"/>
              <a:t>02/02/2022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73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pt-PT"/>
              <a:t>Clique para editar os estilos do texto de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606E05-9882-4AB6-B2A9-0C33540A78B2}" type="datetime1">
              <a:rPr lang="pt-PT" smtClean="0"/>
              <a:t>02/02/2022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70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 useBgFill="1">
        <p:nvSpPr>
          <p:cNvPr id="23" name="Retângulo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tângulo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tângulo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629156" y="2275165"/>
            <a:ext cx="8933688" cy="2406895"/>
          </a:xfrm>
        </p:spPr>
        <p:txBody>
          <a:bodyPr rtlCol="0" anchor="ctr">
            <a:normAutofit/>
          </a:bodyPr>
          <a:lstStyle>
            <a:lvl1pPr algn="ctr">
              <a:lnSpc>
                <a:spcPct val="83000"/>
              </a:lnSpc>
              <a:defRPr lang="en-US" sz="60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pt" dirty="0"/>
              <a:t>Clique para editar o estilo do título do Modelo Global</a:t>
            </a:r>
            <a:endParaRPr lang="en-US" dirty="0"/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Conexão Reta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xão Reta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xão Reta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rtlCol="0"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 rtlCol="0"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pPr rtl="0"/>
            <a:fld id="{CA5EBB89-65AC-4224-A02B-676C5D2BD730}" type="datetime1">
              <a:rPr lang="pt-PT" smtClean="0"/>
              <a:t>02/02/2022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 rtlCol="0"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071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 hasCustomPrompt="1"/>
          </p:nvPr>
        </p:nvSpPr>
        <p:spPr>
          <a:xfrm>
            <a:off x="106680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pt" dirty="0"/>
              <a:t>Clique para editar os Estilos de texto do modelo global</a:t>
            </a:r>
          </a:p>
          <a:p>
            <a:pPr lvl="1" rtl="0"/>
            <a:r>
              <a:rPr lang="pt-pt" dirty="0"/>
              <a:t>Segundo nível</a:t>
            </a:r>
          </a:p>
          <a:p>
            <a:pPr lvl="2" rtl="0"/>
            <a:r>
              <a:rPr lang="pt-pt" dirty="0"/>
              <a:t>Terceiro nível</a:t>
            </a:r>
          </a:p>
          <a:p>
            <a:pPr lvl="3" rtl="0"/>
            <a:r>
              <a:rPr lang="pt-pt" dirty="0"/>
              <a:t>Quarto nível</a:t>
            </a:r>
          </a:p>
          <a:p>
            <a:pPr lvl="4" rtl="0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 hasCustomPrompt="1"/>
          </p:nvPr>
        </p:nvSpPr>
        <p:spPr>
          <a:xfrm>
            <a:off x="6461760" y="2103120"/>
            <a:ext cx="4663440" cy="3749040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pt" dirty="0"/>
              <a:t>Clique para editar os Estilos de texto do modelo global</a:t>
            </a:r>
          </a:p>
          <a:p>
            <a:pPr lvl="1" rtl="0"/>
            <a:r>
              <a:rPr lang="pt-pt" dirty="0"/>
              <a:t>Segundo nível</a:t>
            </a:r>
          </a:p>
          <a:p>
            <a:pPr lvl="2" rtl="0"/>
            <a:r>
              <a:rPr lang="pt-pt" dirty="0"/>
              <a:t>Terceiro nível</a:t>
            </a:r>
          </a:p>
          <a:p>
            <a:pPr lvl="3" rtl="0"/>
            <a:r>
              <a:rPr lang="pt-pt" dirty="0"/>
              <a:t>Quarto nível</a:t>
            </a:r>
          </a:p>
          <a:p>
            <a:pPr lvl="4" rtl="0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27CEFCE-E7F8-4B3B-97B1-860B3E345C02}" type="datetime1">
              <a:rPr lang="pt-PT" smtClean="0"/>
              <a:t>02/02/2022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672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 hasCustomPrompt="1"/>
          </p:nvPr>
        </p:nvSpPr>
        <p:spPr>
          <a:xfrm>
            <a:off x="1069848" y="2792472"/>
            <a:ext cx="4663440" cy="3163825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pt" dirty="0"/>
              <a:t>Clique para editar os Estilos de texto do modelo global</a:t>
            </a:r>
          </a:p>
          <a:p>
            <a:pPr lvl="1" rtl="0"/>
            <a:r>
              <a:rPr lang="pt-pt" dirty="0"/>
              <a:t>Segundo nível</a:t>
            </a:r>
          </a:p>
          <a:p>
            <a:pPr lvl="2" rtl="0"/>
            <a:r>
              <a:rPr lang="pt-pt" dirty="0"/>
              <a:t>Terceiro nível</a:t>
            </a:r>
          </a:p>
          <a:p>
            <a:pPr lvl="3" rtl="0"/>
            <a:r>
              <a:rPr lang="pt-pt" dirty="0"/>
              <a:t>Quarto nível</a:t>
            </a:r>
          </a:p>
          <a:p>
            <a:pPr lvl="4" rtl="0"/>
            <a:r>
              <a:rPr lang="pt-pt" dirty="0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rtlCol="0"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 hasCustomPrompt="1"/>
          </p:nvPr>
        </p:nvSpPr>
        <p:spPr>
          <a:xfrm>
            <a:off x="6458712" y="2792471"/>
            <a:ext cx="4663440" cy="3164509"/>
          </a:xfrm>
        </p:spPr>
        <p:txBody>
          <a:bodyPr rtlCol="0"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pt" dirty="0"/>
              <a:t>Clique para editar os estilos de texto do Modelo Global</a:t>
            </a:r>
          </a:p>
          <a:p>
            <a:pPr lvl="1" rtl="0"/>
            <a:r>
              <a:rPr lang="pt-pt" dirty="0"/>
              <a:t>Segundo nível</a:t>
            </a:r>
          </a:p>
          <a:p>
            <a:pPr lvl="2" rtl="0"/>
            <a:r>
              <a:rPr lang="pt-pt" dirty="0"/>
              <a:t>Terceiro nível</a:t>
            </a:r>
          </a:p>
          <a:p>
            <a:pPr lvl="3" rtl="0"/>
            <a:r>
              <a:rPr lang="pt-pt" dirty="0"/>
              <a:t>Quarto nível</a:t>
            </a:r>
          </a:p>
          <a:p>
            <a:pPr lvl="4" rtl="0"/>
            <a:r>
              <a:rPr lang="pt-pt" dirty="0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428C6E-971D-42C8-9B65-5C310F6C2795}" type="datetime1">
              <a:rPr lang="pt-PT" smtClean="0"/>
              <a:t>02/02/2022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960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A02F0D-EB82-4042-9750-7D9F3B3F7873}" type="datetime1">
              <a:rPr lang="pt-PT" smtClean="0"/>
              <a:t>02/02/2022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13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655E53A-BD61-4A7C-9D28-A6636D687511}" type="datetime1">
              <a:rPr lang="pt-PT" smtClean="0"/>
              <a:t>02/02/2022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47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rtlCol="0"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rtl="0"/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 rtlCol="0"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</p:txBody>
      </p:sp>
      <p:sp>
        <p:nvSpPr>
          <p:cNvPr id="8" name="Marcador de Posição da Data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77DC30F-9F7F-4FCC-881D-9FFF9303656C}" type="datetime1">
              <a:rPr lang="pt-PT" smtClean="0"/>
              <a:t>02/02/2022</a:t>
            </a:fld>
            <a:endParaRPr lang="en-US"/>
          </a:p>
        </p:txBody>
      </p:sp>
      <p:sp>
        <p:nvSpPr>
          <p:cNvPr id="9" name="Marcador de Posição do Rodapé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endParaRPr lang="en-US"/>
          </a:p>
        </p:txBody>
      </p:sp>
      <p:sp>
        <p:nvSpPr>
          <p:cNvPr id="11" name="Marcador de Posição do Número do Diapositivo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 rtlCol="0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60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Marcador de Posição da Imagem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t-pt" dirty="0"/>
              <a:t>Clique no ícone para adicionar uma imagem</a:t>
            </a:r>
            <a:endParaRPr lang="en-US" dirty="0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 rtlCol="0"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pPr rtl="0"/>
            <a:fld id="{328F1EEB-B8B0-4944-B186-15D6272A16C7}" type="datetime1">
              <a:rPr lang="pt-PT" smtClean="0"/>
              <a:t>02/02/2022</a:t>
            </a:fld>
            <a:endParaRPr lang="en-US" dirty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 rtlCol="0"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 rtl="0"/>
            <a:endParaRPr lang="en-US" dirty="0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 rtlCol="0"/>
          <a:lstStyle/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2800" b="0">
                <a:solidFill>
                  <a:schemeClr val="tx1"/>
                </a:solidFill>
                <a:latin typeface="+mj-lt"/>
              </a:defRPr>
            </a:lvl1pPr>
          </a:lstStyle>
          <a:p>
            <a:pPr rtl="0"/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 rtlCol="0"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pt-PT"/>
              <a:t>Clique para editar os estilos do texto de Modelo Global</a:t>
            </a:r>
          </a:p>
        </p:txBody>
      </p:sp>
    </p:spTree>
    <p:extLst>
      <p:ext uri="{BB962C8B-B14F-4D97-AF65-F5344CB8AC3E}">
        <p14:creationId xmlns:p14="http://schemas.microsoft.com/office/powerpoint/2010/main" val="267822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tângulo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/>
          </a:p>
        </p:txBody>
      </p:sp>
      <p:sp>
        <p:nvSpPr>
          <p:cNvPr id="7" name="Retângulo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tângulo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pt-pt" dirty="0"/>
              <a:t>Clique para editar o estilo do título do Modelo Global</a:t>
            </a:r>
            <a:endParaRPr lang="en-US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t-pt"/>
              <a:t>Clique para editar os Estilos de texto do modelo global</a:t>
            </a:r>
          </a:p>
          <a:p>
            <a:pPr lvl="1" rtl="0"/>
            <a:r>
              <a:rPr lang="pt-pt"/>
              <a:t>Segundo nível</a:t>
            </a:r>
          </a:p>
          <a:p>
            <a:pPr lvl="2" rtl="0"/>
            <a:r>
              <a:rPr lang="pt-pt"/>
              <a:t>Terceiro nível</a:t>
            </a:r>
          </a:p>
          <a:p>
            <a:pPr lvl="3" rtl="0"/>
            <a:r>
              <a:rPr lang="pt-pt"/>
              <a:t>Quarto nível</a:t>
            </a:r>
          </a:p>
          <a:p>
            <a:pPr lvl="4" rtl="0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4CEADE13-99FC-479A-9EA2-59D1E5FC11A7}" type="datetime1">
              <a:rPr lang="pt-PT" smtClean="0"/>
              <a:t>02/02/2022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rtl="0"/>
            <a:fld id="{34B7E4EF-A1BD-40F4-AB7B-04F084DD991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577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65" r:id="rId5"/>
    <p:sldLayoutId id="2147483671" r:id="rId6"/>
    <p:sldLayoutId id="2147483672" r:id="rId7"/>
    <p:sldLayoutId id="2147483662" r:id="rId8"/>
    <p:sldLayoutId id="2147483663" r:id="rId9"/>
    <p:sldLayoutId id="2147483664" r:id="rId10"/>
    <p:sldLayoutId id="2147483666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000" i="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1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6D3BA21E-E6C8-4E14-8E53-C5DF567E9D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" y="-386850"/>
            <a:ext cx="12191979" cy="6857990"/>
          </a:xfrm>
          <a:prstGeom prst="rect">
            <a:avLst/>
          </a:prstGeom>
        </p:spPr>
      </p:pic>
      <p:sp>
        <p:nvSpPr>
          <p:cNvPr id="64" name="Retângulo 59">
            <a:extLst>
              <a:ext uri="{FF2B5EF4-FFF2-40B4-BE49-F238E27FC236}">
                <a16:creationId xmlns:a16="http://schemas.microsoft.com/office/drawing/2014/main" id="{2644B391-9BFE-445C-A9EC-F544BB85FB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7329" y="1808532"/>
            <a:ext cx="5452527" cy="3240936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 cap="sq" cmpd="sng" algn="ctr">
            <a:noFill/>
            <a:prstDash val="solid"/>
            <a:miter lim="800000"/>
          </a:ln>
          <a:effectLst/>
        </p:spPr>
      </p:sp>
      <p:sp>
        <p:nvSpPr>
          <p:cNvPr id="65" name="Retângulo 61">
            <a:extLst>
              <a:ext uri="{FF2B5EF4-FFF2-40B4-BE49-F238E27FC236}">
                <a16:creationId xmlns:a16="http://schemas.microsoft.com/office/drawing/2014/main" id="{80F26E69-87D9-4655-AE7B-280A87AA3C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3272" y="1975104"/>
            <a:ext cx="5120640" cy="2907792"/>
          </a:xfrm>
          <a:prstGeom prst="rect">
            <a:avLst/>
          </a:prstGeom>
          <a:noFill/>
          <a:ln w="6350" cap="sq" cmpd="sng" algn="ctr">
            <a:solidFill>
              <a:schemeClr val="tx1"/>
            </a:solidFill>
            <a:prstDash val="solid"/>
            <a:miter lim="800000"/>
          </a:ln>
          <a:effectLst>
            <a:softEdge rad="0"/>
          </a:effectLst>
        </p:spPr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C3B467-088C-4F3D-A9A7-105C4E1E2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6055" y="2350017"/>
            <a:ext cx="4775075" cy="1630906"/>
          </a:xfrm>
        </p:spPr>
        <p:txBody>
          <a:bodyPr rtlCol="0">
            <a:normAutofit/>
          </a:bodyPr>
          <a:lstStyle/>
          <a:p>
            <a:pPr rtl="0"/>
            <a:r>
              <a:rPr lang="pt-PT" sz="4400" dirty="0">
                <a:solidFill>
                  <a:schemeClr val="tx1"/>
                </a:solidFill>
              </a:rPr>
              <a:t>R</a:t>
            </a:r>
            <a:r>
              <a:rPr lang="pt-pt" sz="4400" dirty="0">
                <a:solidFill>
                  <a:schemeClr val="tx1"/>
                </a:solidFill>
              </a:rPr>
              <a:t>ecursos expressivos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8722DDC-8EEE-4A06-8DFE-B44871EAA2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6055" y="3990546"/>
            <a:ext cx="4775075" cy="559656"/>
          </a:xfrm>
        </p:spPr>
        <p:txBody>
          <a:bodyPr rtlCol="0">
            <a:normAutofit/>
          </a:bodyPr>
          <a:lstStyle/>
          <a:p>
            <a:pPr rtl="0"/>
            <a:r>
              <a:rPr lang="pt-PT" dirty="0" err="1">
                <a:solidFill>
                  <a:schemeClr val="tx1"/>
                </a:solidFill>
              </a:rPr>
              <a:t>Q</a:t>
            </a:r>
            <a:r>
              <a:rPr lang="pt-pt" dirty="0" err="1">
                <a:solidFill>
                  <a:schemeClr val="tx1"/>
                </a:solidFill>
              </a:rPr>
              <a:t>uiz</a:t>
            </a:r>
            <a:endParaRPr lang="pt-p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6931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6504"/>
          </a:xfrm>
        </p:spPr>
        <p:txBody>
          <a:bodyPr rtlCol="0">
            <a:normAutofit/>
          </a:bodyPr>
          <a:lstStyle/>
          <a:p>
            <a:pPr algn="just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5. A Raquel é um doce de menina.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Personificação</a:t>
            </a: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Comparação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Enumeração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3069967F-34A1-400F-8041-A096FC1F73AC}"/>
              </a:ext>
            </a:extLst>
          </p:cNvPr>
          <p:cNvSpPr/>
          <p:nvPr/>
        </p:nvSpPr>
        <p:spPr>
          <a:xfrm rot="10800000" flipH="1" flipV="1">
            <a:off x="5713138" y="4093698"/>
            <a:ext cx="2010020" cy="772212"/>
          </a:xfrm>
          <a:prstGeom prst="roundRect">
            <a:avLst/>
          </a:prstGeom>
          <a:solidFill>
            <a:srgbClr val="ED3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Metáfora</a:t>
            </a:r>
          </a:p>
        </p:txBody>
      </p:sp>
    </p:spTree>
    <p:extLst>
      <p:ext uri="{BB962C8B-B14F-4D97-AF65-F5344CB8AC3E}">
        <p14:creationId xmlns:p14="http://schemas.microsoft.com/office/powerpoint/2010/main" val="23517044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6504"/>
          </a:xfrm>
        </p:spPr>
        <p:txBody>
          <a:bodyPr rtlCol="0">
            <a:normAutofit/>
          </a:bodyPr>
          <a:lstStyle/>
          <a:p>
            <a:pPr algn="just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5. A Raquel é um doce de menina.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3069967F-34A1-400F-8041-A096FC1F73AC}"/>
              </a:ext>
            </a:extLst>
          </p:cNvPr>
          <p:cNvSpPr/>
          <p:nvPr/>
        </p:nvSpPr>
        <p:spPr>
          <a:xfrm rot="10800000" flipH="1" flipV="1">
            <a:off x="5713138" y="4093698"/>
            <a:ext cx="2010020" cy="772212"/>
          </a:xfrm>
          <a:prstGeom prst="roundRect">
            <a:avLst/>
          </a:prstGeom>
          <a:solidFill>
            <a:srgbClr val="ED3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Metáfora</a:t>
            </a:r>
          </a:p>
        </p:txBody>
      </p:sp>
    </p:spTree>
    <p:extLst>
      <p:ext uri="{BB962C8B-B14F-4D97-AF65-F5344CB8AC3E}">
        <p14:creationId xmlns:p14="http://schemas.microsoft.com/office/powerpoint/2010/main" val="31861989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6504"/>
          </a:xfrm>
        </p:spPr>
        <p:txBody>
          <a:bodyPr rtlCol="0">
            <a:normAutofit/>
          </a:bodyPr>
          <a:lstStyle/>
          <a:p>
            <a:pPr algn="just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6. Os seus cabelos são fios de ouro.</a:t>
            </a:r>
            <a:b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Personificação</a:t>
            </a: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Comparação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Metáfora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3069967F-34A1-400F-8041-A096FC1F73AC}"/>
              </a:ext>
            </a:extLst>
          </p:cNvPr>
          <p:cNvSpPr/>
          <p:nvPr/>
        </p:nvSpPr>
        <p:spPr>
          <a:xfrm rot="10800000" flipH="1" flipV="1">
            <a:off x="5713138" y="4093698"/>
            <a:ext cx="2010020" cy="772212"/>
          </a:xfrm>
          <a:prstGeom prst="roundRect">
            <a:avLst/>
          </a:prstGeom>
          <a:solidFill>
            <a:srgbClr val="ED3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Enumeração</a:t>
            </a:r>
          </a:p>
        </p:txBody>
      </p:sp>
    </p:spTree>
    <p:extLst>
      <p:ext uri="{BB962C8B-B14F-4D97-AF65-F5344CB8AC3E}">
        <p14:creationId xmlns:p14="http://schemas.microsoft.com/office/powerpoint/2010/main" val="865376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6504"/>
          </a:xfrm>
        </p:spPr>
        <p:txBody>
          <a:bodyPr rtlCol="0">
            <a:normAutofit/>
          </a:bodyPr>
          <a:lstStyle/>
          <a:p>
            <a:pPr algn="just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6. Os seus cabelos são fios de ouro.</a:t>
            </a:r>
            <a:b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Metáfora</a:t>
            </a:r>
          </a:p>
        </p:txBody>
      </p:sp>
    </p:spTree>
    <p:extLst>
      <p:ext uri="{BB962C8B-B14F-4D97-AF65-F5344CB8AC3E}">
        <p14:creationId xmlns:p14="http://schemas.microsoft.com/office/powerpoint/2010/main" val="2492565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2018"/>
          </a:xfrm>
        </p:spPr>
        <p:txBody>
          <a:bodyPr rtlCol="0">
            <a:normAutofit/>
          </a:bodyPr>
          <a:lstStyle/>
          <a:p>
            <a:pPr algn="ctr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7. </a:t>
            </a:r>
            <a: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  <a:t>A sola entrou na sala 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  <a:t>- a sola do meu  sapato –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  <a:t>e solta vinha a  sorrir.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Personificação</a:t>
            </a: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Comparação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Onomatopeia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3069967F-34A1-400F-8041-A096FC1F73AC}"/>
              </a:ext>
            </a:extLst>
          </p:cNvPr>
          <p:cNvSpPr/>
          <p:nvPr/>
        </p:nvSpPr>
        <p:spPr>
          <a:xfrm rot="10800000" flipH="1" flipV="1">
            <a:off x="5713138" y="4093698"/>
            <a:ext cx="2010020" cy="772212"/>
          </a:xfrm>
          <a:prstGeom prst="roundRect">
            <a:avLst/>
          </a:prstGeom>
          <a:solidFill>
            <a:srgbClr val="ED3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Enumeração</a:t>
            </a:r>
          </a:p>
        </p:txBody>
      </p:sp>
    </p:spTree>
    <p:extLst>
      <p:ext uri="{BB962C8B-B14F-4D97-AF65-F5344CB8AC3E}">
        <p14:creationId xmlns:p14="http://schemas.microsoft.com/office/powerpoint/2010/main" val="715791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2018"/>
          </a:xfrm>
        </p:spPr>
        <p:txBody>
          <a:bodyPr rtlCol="0">
            <a:normAutofit/>
          </a:bodyPr>
          <a:lstStyle/>
          <a:p>
            <a:pPr algn="ctr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7. </a:t>
            </a:r>
            <a: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  <a:t>A sola entrou na sala 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  <a:t>- a sola do meu  sapato –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  <a:t>e solta vinha a  sorrir.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Personificação</a:t>
            </a:r>
          </a:p>
        </p:txBody>
      </p:sp>
    </p:spTree>
    <p:extLst>
      <p:ext uri="{BB962C8B-B14F-4D97-AF65-F5344CB8AC3E}">
        <p14:creationId xmlns:p14="http://schemas.microsoft.com/office/powerpoint/2010/main" val="1108518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2018"/>
          </a:xfrm>
        </p:spPr>
        <p:txBody>
          <a:bodyPr rtlCol="0">
            <a:normAutofit/>
          </a:bodyPr>
          <a:lstStyle/>
          <a:p>
            <a:pPr algn="ctr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8. - Atchim! Estou constipada.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Personificação</a:t>
            </a: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Comparação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Onomatopeia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3069967F-34A1-400F-8041-A096FC1F73AC}"/>
              </a:ext>
            </a:extLst>
          </p:cNvPr>
          <p:cNvSpPr/>
          <p:nvPr/>
        </p:nvSpPr>
        <p:spPr>
          <a:xfrm rot="10800000" flipH="1" flipV="1">
            <a:off x="5713138" y="4093698"/>
            <a:ext cx="2010020" cy="772212"/>
          </a:xfrm>
          <a:prstGeom prst="roundRect">
            <a:avLst/>
          </a:prstGeom>
          <a:solidFill>
            <a:srgbClr val="ED3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Adjetivação</a:t>
            </a:r>
          </a:p>
        </p:txBody>
      </p:sp>
    </p:spTree>
    <p:extLst>
      <p:ext uri="{BB962C8B-B14F-4D97-AF65-F5344CB8AC3E}">
        <p14:creationId xmlns:p14="http://schemas.microsoft.com/office/powerpoint/2010/main" val="1259778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2018"/>
          </a:xfrm>
        </p:spPr>
        <p:txBody>
          <a:bodyPr rtlCol="0">
            <a:normAutofit/>
          </a:bodyPr>
          <a:lstStyle/>
          <a:p>
            <a:pPr algn="ctr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8. - Atchim! Estou constipada.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Onomatopeia</a:t>
            </a:r>
          </a:p>
        </p:txBody>
      </p:sp>
    </p:spTree>
    <p:extLst>
      <p:ext uri="{BB962C8B-B14F-4D97-AF65-F5344CB8AC3E}">
        <p14:creationId xmlns:p14="http://schemas.microsoft.com/office/powerpoint/2010/main" val="28000409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2018"/>
          </a:xfrm>
        </p:spPr>
        <p:txBody>
          <a:bodyPr rtlCol="0">
            <a:normAutofit/>
          </a:bodyPr>
          <a:lstStyle/>
          <a:p>
            <a:pPr algn="ctr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9. A princesa era muito bonita, inteligente, rica, mas modesta. 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Personificação</a:t>
            </a: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Adjetivação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Metáfora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3069967F-34A1-400F-8041-A096FC1F73AC}"/>
              </a:ext>
            </a:extLst>
          </p:cNvPr>
          <p:cNvSpPr/>
          <p:nvPr/>
        </p:nvSpPr>
        <p:spPr>
          <a:xfrm rot="10800000" flipH="1" flipV="1">
            <a:off x="5713138" y="4093698"/>
            <a:ext cx="2010020" cy="772212"/>
          </a:xfrm>
          <a:prstGeom prst="roundRect">
            <a:avLst/>
          </a:prstGeom>
          <a:solidFill>
            <a:srgbClr val="ED3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/>
              <a:t>Comparação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20975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2018"/>
          </a:xfrm>
        </p:spPr>
        <p:txBody>
          <a:bodyPr rtlCol="0">
            <a:normAutofit/>
          </a:bodyPr>
          <a:lstStyle/>
          <a:p>
            <a:pPr algn="ctr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9. A princesa era muito bonita, inteligente, rica, mas modesta. 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Adjetivação</a:t>
            </a:r>
          </a:p>
        </p:txBody>
      </p:sp>
    </p:spTree>
    <p:extLst>
      <p:ext uri="{BB962C8B-B14F-4D97-AF65-F5344CB8AC3E}">
        <p14:creationId xmlns:p14="http://schemas.microsoft.com/office/powerpoint/2010/main" val="1552852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33819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 rtlCol="0">
            <a:normAutofit/>
          </a:bodyPr>
          <a:lstStyle/>
          <a:p>
            <a:pPr algn="ctr" rtl="0"/>
            <a:r>
              <a:rPr lang="pt-PT" sz="2800" b="0" i="0" dirty="0">
                <a:solidFill>
                  <a:srgbClr val="222222"/>
                </a:solidFill>
                <a:effectLst/>
                <a:latin typeface="Open Sans" panose="020B0604020202020204" pitchFamily="34" charset="0"/>
              </a:rPr>
              <a:t>1. </a:t>
            </a:r>
            <a:r>
              <a:rPr lang="pt-PT" sz="2800" b="0" i="0" dirty="0" err="1">
                <a:solidFill>
                  <a:srgbClr val="222222"/>
                </a:solidFill>
                <a:effectLst/>
                <a:latin typeface="Open Sans" panose="020B0604020202020204" pitchFamily="34" charset="0"/>
              </a:rPr>
              <a:t>Triimm</a:t>
            </a:r>
            <a:r>
              <a:rPr lang="pt-PT" sz="2800" b="0" i="0" dirty="0">
                <a:solidFill>
                  <a:srgbClr val="222222"/>
                </a:solidFill>
                <a:effectLst/>
                <a:latin typeface="Open Sans" panose="020B0604020202020204" pitchFamily="34" charset="0"/>
              </a:rPr>
              <a:t>… </a:t>
            </a:r>
            <a:r>
              <a:rPr lang="pt-PT" sz="2800" b="0" i="0" dirty="0" err="1">
                <a:solidFill>
                  <a:srgbClr val="222222"/>
                </a:solidFill>
                <a:effectLst/>
                <a:latin typeface="Open Sans" panose="020B0604020202020204" pitchFamily="34" charset="0"/>
              </a:rPr>
              <a:t>Triimm</a:t>
            </a:r>
            <a:r>
              <a:rPr lang="pt-PT" sz="2800" b="0" i="0" dirty="0">
                <a:solidFill>
                  <a:srgbClr val="222222"/>
                </a:solidFill>
                <a:effectLst/>
                <a:latin typeface="Open Sans" panose="020B0604020202020204" pitchFamily="34" charset="0"/>
              </a:rPr>
              <a:t>!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Personificação</a:t>
            </a: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Onomatopeia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Comparação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3069967F-34A1-400F-8041-A096FC1F73AC}"/>
              </a:ext>
            </a:extLst>
          </p:cNvPr>
          <p:cNvSpPr/>
          <p:nvPr/>
        </p:nvSpPr>
        <p:spPr>
          <a:xfrm rot="10800000" flipH="1" flipV="1">
            <a:off x="5713138" y="4093698"/>
            <a:ext cx="2010020" cy="772212"/>
          </a:xfrm>
          <a:prstGeom prst="roundRect">
            <a:avLst/>
          </a:prstGeom>
          <a:solidFill>
            <a:srgbClr val="ED3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Metáfora</a:t>
            </a:r>
          </a:p>
        </p:txBody>
      </p:sp>
    </p:spTree>
    <p:extLst>
      <p:ext uri="{BB962C8B-B14F-4D97-AF65-F5344CB8AC3E}">
        <p14:creationId xmlns:p14="http://schemas.microsoft.com/office/powerpoint/2010/main" val="12956981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2018"/>
          </a:xfrm>
        </p:spPr>
        <p:txBody>
          <a:bodyPr rtlCol="0">
            <a:normAutofit/>
          </a:bodyPr>
          <a:lstStyle/>
          <a:p>
            <a:pPr algn="ctr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10. A Bela era tão boazinha que nem um anjo. 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Comparação</a:t>
            </a: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Adjetivação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Metáfora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3069967F-34A1-400F-8041-A096FC1F73AC}"/>
              </a:ext>
            </a:extLst>
          </p:cNvPr>
          <p:cNvSpPr/>
          <p:nvPr/>
        </p:nvSpPr>
        <p:spPr>
          <a:xfrm rot="10800000" flipH="1" flipV="1">
            <a:off x="5713138" y="4093698"/>
            <a:ext cx="2010020" cy="772212"/>
          </a:xfrm>
          <a:prstGeom prst="roundRect">
            <a:avLst/>
          </a:prstGeom>
          <a:solidFill>
            <a:srgbClr val="ED3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/>
              <a:t>Personificação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999468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2018"/>
          </a:xfrm>
        </p:spPr>
        <p:txBody>
          <a:bodyPr rtlCol="0">
            <a:normAutofit/>
          </a:bodyPr>
          <a:lstStyle/>
          <a:p>
            <a:pPr algn="ctr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10. A Bela era tão boazinha que nem um anjo. </a:t>
            </a:r>
            <a:br>
              <a:rPr lang="pt-PT" sz="2800" i="1" dirty="0">
                <a:solidFill>
                  <a:srgbClr val="222222"/>
                </a:solidFill>
                <a:latin typeface="Open Sans" panose="020B0604020202020204" pitchFamily="34" charset="0"/>
              </a:rPr>
            </a:br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 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Comparação</a:t>
            </a:r>
          </a:p>
        </p:txBody>
      </p:sp>
    </p:spTree>
    <p:extLst>
      <p:ext uri="{BB962C8B-B14F-4D97-AF65-F5344CB8AC3E}">
        <p14:creationId xmlns:p14="http://schemas.microsoft.com/office/powerpoint/2010/main" val="3394289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33819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0751" y="642594"/>
            <a:ext cx="6718433" cy="1746504"/>
          </a:xfrm>
        </p:spPr>
        <p:txBody>
          <a:bodyPr rtlCol="0">
            <a:normAutofit/>
          </a:bodyPr>
          <a:lstStyle/>
          <a:p>
            <a:pPr algn="ctr" rtl="0"/>
            <a:r>
              <a:rPr lang="pt-PT" sz="2800" b="0" i="0" dirty="0">
                <a:solidFill>
                  <a:srgbClr val="222222"/>
                </a:solidFill>
                <a:effectLst/>
                <a:latin typeface="Open Sans" panose="020B0604020202020204" pitchFamily="34" charset="0"/>
              </a:rPr>
              <a:t>1. </a:t>
            </a:r>
            <a:r>
              <a:rPr lang="pt-PT" sz="2800" b="0" i="0" dirty="0" err="1">
                <a:solidFill>
                  <a:srgbClr val="222222"/>
                </a:solidFill>
                <a:effectLst/>
                <a:latin typeface="Open Sans" panose="020B0604020202020204" pitchFamily="34" charset="0"/>
              </a:rPr>
              <a:t>Triimm</a:t>
            </a:r>
            <a:r>
              <a:rPr lang="pt-PT" sz="2800" b="0" i="0" dirty="0">
                <a:solidFill>
                  <a:srgbClr val="222222"/>
                </a:solidFill>
                <a:effectLst/>
                <a:latin typeface="Open Sans" panose="020B0604020202020204" pitchFamily="34" charset="0"/>
              </a:rPr>
              <a:t>… </a:t>
            </a:r>
            <a:r>
              <a:rPr lang="pt-PT" sz="2800" b="0" i="0" dirty="0" err="1">
                <a:solidFill>
                  <a:srgbClr val="222222"/>
                </a:solidFill>
                <a:effectLst/>
                <a:latin typeface="Open Sans" panose="020B0604020202020204" pitchFamily="34" charset="0"/>
              </a:rPr>
              <a:t>Triimm</a:t>
            </a:r>
            <a:r>
              <a:rPr lang="pt-PT" sz="2800" b="0" i="0" dirty="0">
                <a:solidFill>
                  <a:srgbClr val="222222"/>
                </a:solidFill>
                <a:effectLst/>
                <a:latin typeface="Open Sans" panose="020B0604020202020204" pitchFamily="34" charset="0"/>
              </a:rPr>
              <a:t>!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Onomatopeia</a:t>
            </a:r>
          </a:p>
        </p:txBody>
      </p:sp>
    </p:spTree>
    <p:extLst>
      <p:ext uri="{BB962C8B-B14F-4D97-AF65-F5344CB8AC3E}">
        <p14:creationId xmlns:p14="http://schemas.microsoft.com/office/powerpoint/2010/main" val="30045376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33819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6504"/>
          </a:xfrm>
        </p:spPr>
        <p:txBody>
          <a:bodyPr rtlCol="0">
            <a:normAutofit/>
          </a:bodyPr>
          <a:lstStyle/>
          <a:p>
            <a:pPr algn="just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2. </a:t>
            </a:r>
            <a:r>
              <a:rPr lang="pt-PT" sz="2800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A Marta viu um pássaro, um elefante, um rinoceronte, um crocodilo e muitos mais animais!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Personificação</a:t>
            </a: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Comparação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Enumeração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3069967F-34A1-400F-8041-A096FC1F73AC}"/>
              </a:ext>
            </a:extLst>
          </p:cNvPr>
          <p:cNvSpPr/>
          <p:nvPr/>
        </p:nvSpPr>
        <p:spPr>
          <a:xfrm rot="10800000" flipH="1" flipV="1">
            <a:off x="5713138" y="4093698"/>
            <a:ext cx="2010020" cy="772212"/>
          </a:xfrm>
          <a:prstGeom prst="roundRect">
            <a:avLst/>
          </a:prstGeom>
          <a:solidFill>
            <a:srgbClr val="ED3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Metáfora</a:t>
            </a:r>
          </a:p>
        </p:txBody>
      </p:sp>
    </p:spTree>
    <p:extLst>
      <p:ext uri="{BB962C8B-B14F-4D97-AF65-F5344CB8AC3E}">
        <p14:creationId xmlns:p14="http://schemas.microsoft.com/office/powerpoint/2010/main" val="40701118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33819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6504"/>
          </a:xfrm>
        </p:spPr>
        <p:txBody>
          <a:bodyPr rtlCol="0">
            <a:normAutofit/>
          </a:bodyPr>
          <a:lstStyle/>
          <a:p>
            <a:pPr algn="just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2. </a:t>
            </a:r>
            <a:r>
              <a:rPr lang="pt-PT" sz="2800" b="0" i="0" dirty="0">
                <a:solidFill>
                  <a:srgbClr val="222222"/>
                </a:solidFill>
                <a:effectLst/>
                <a:latin typeface="Open Sans" panose="020B0606030504020204" pitchFamily="34" charset="0"/>
              </a:rPr>
              <a:t>A Marta viu um pássaro, um elefante, um rinoceronte, um crocodilo e muitos mais animais!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Enumeração</a:t>
            </a:r>
          </a:p>
        </p:txBody>
      </p:sp>
    </p:spTree>
    <p:extLst>
      <p:ext uri="{BB962C8B-B14F-4D97-AF65-F5344CB8AC3E}">
        <p14:creationId xmlns:p14="http://schemas.microsoft.com/office/powerpoint/2010/main" val="19180279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33819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6504"/>
          </a:xfrm>
        </p:spPr>
        <p:txBody>
          <a:bodyPr rtlCol="0">
            <a:normAutofit/>
          </a:bodyPr>
          <a:lstStyle/>
          <a:p>
            <a:pPr algn="just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3. (…) E, então, a nuvem chorou.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Personificação</a:t>
            </a: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Comparação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Enumeração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3069967F-34A1-400F-8041-A096FC1F73AC}"/>
              </a:ext>
            </a:extLst>
          </p:cNvPr>
          <p:cNvSpPr/>
          <p:nvPr/>
        </p:nvSpPr>
        <p:spPr>
          <a:xfrm rot="10800000" flipH="1" flipV="1">
            <a:off x="5713138" y="4093698"/>
            <a:ext cx="2010020" cy="772212"/>
          </a:xfrm>
          <a:prstGeom prst="roundRect">
            <a:avLst/>
          </a:prstGeom>
          <a:solidFill>
            <a:srgbClr val="ED3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Metáfora</a:t>
            </a:r>
          </a:p>
        </p:txBody>
      </p:sp>
    </p:spTree>
    <p:extLst>
      <p:ext uri="{BB962C8B-B14F-4D97-AF65-F5344CB8AC3E}">
        <p14:creationId xmlns:p14="http://schemas.microsoft.com/office/powerpoint/2010/main" val="11420136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33819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6504"/>
          </a:xfrm>
        </p:spPr>
        <p:txBody>
          <a:bodyPr rtlCol="0">
            <a:normAutofit/>
          </a:bodyPr>
          <a:lstStyle/>
          <a:p>
            <a:pPr algn="just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3. (…) E, então, a nuvem chorou.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Personificação</a:t>
            </a:r>
          </a:p>
        </p:txBody>
      </p:sp>
    </p:spTree>
    <p:extLst>
      <p:ext uri="{BB962C8B-B14F-4D97-AF65-F5344CB8AC3E}">
        <p14:creationId xmlns:p14="http://schemas.microsoft.com/office/powerpoint/2010/main" val="3380899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6504"/>
          </a:xfrm>
        </p:spPr>
        <p:txBody>
          <a:bodyPr rtlCol="0">
            <a:normAutofit/>
          </a:bodyPr>
          <a:lstStyle/>
          <a:p>
            <a:pPr algn="just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4. Os olhos da Mafalda são como avelãs descascadas.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6E41A1CC-4EDF-4E8D-8B93-5851A51DFEF0}"/>
              </a:ext>
            </a:extLst>
          </p:cNvPr>
          <p:cNvSpPr/>
          <p:nvPr/>
        </p:nvSpPr>
        <p:spPr>
          <a:xfrm rot="10800000" flipH="1" flipV="1">
            <a:off x="5713137" y="2521772"/>
            <a:ext cx="1883417" cy="844030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Personificação</a:t>
            </a: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Comparação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098A6CAA-97CC-43F2-A343-508E2CD8A32E}"/>
              </a:ext>
            </a:extLst>
          </p:cNvPr>
          <p:cNvSpPr/>
          <p:nvPr/>
        </p:nvSpPr>
        <p:spPr>
          <a:xfrm rot="10800000" flipH="1" flipV="1">
            <a:off x="8721956" y="4118087"/>
            <a:ext cx="1883417" cy="77221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Repetição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3069967F-34A1-400F-8041-A096FC1F73AC}"/>
              </a:ext>
            </a:extLst>
          </p:cNvPr>
          <p:cNvSpPr/>
          <p:nvPr/>
        </p:nvSpPr>
        <p:spPr>
          <a:xfrm rot="10800000" flipH="1" flipV="1">
            <a:off x="5713138" y="4093698"/>
            <a:ext cx="2010020" cy="772212"/>
          </a:xfrm>
          <a:prstGeom prst="roundRect">
            <a:avLst/>
          </a:prstGeom>
          <a:solidFill>
            <a:srgbClr val="ED3B2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Metáfora</a:t>
            </a:r>
          </a:p>
        </p:txBody>
      </p:sp>
    </p:spTree>
    <p:extLst>
      <p:ext uri="{BB962C8B-B14F-4D97-AF65-F5344CB8AC3E}">
        <p14:creationId xmlns:p14="http://schemas.microsoft.com/office/powerpoint/2010/main" val="12750301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que contém tecido, mesa, vermelho, coberto&#10;&#10;Descrição gerada automaticamente">
            <a:extLst>
              <a:ext uri="{FF2B5EF4-FFF2-40B4-BE49-F238E27FC236}">
                <a16:creationId xmlns:a16="http://schemas.microsoft.com/office/drawing/2014/main" id="{5C002EE5-E4FF-463C-8DAA-9AC0B6D407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" y="-374894"/>
            <a:ext cx="12191979" cy="6857990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29" name="Retângulo 22">
            <a:extLst>
              <a:ext uri="{FF2B5EF4-FFF2-40B4-BE49-F238E27FC236}">
                <a16:creationId xmlns:a16="http://schemas.microsoft.com/office/drawing/2014/main" id="{F5380E9A-163E-4576-BCDD-0A450B7E90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79943" y="237744"/>
            <a:ext cx="7652977" cy="6382512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Retângulo 24">
            <a:extLst>
              <a:ext uri="{FF2B5EF4-FFF2-40B4-BE49-F238E27FC236}">
                <a16:creationId xmlns:a16="http://schemas.microsoft.com/office/drawing/2014/main" id="{88DDEF77-9746-4D83-91F9-442A2487E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17103" y="374904"/>
            <a:ext cx="7340156" cy="6108192"/>
          </a:xfrm>
          <a:prstGeom prst="rect">
            <a:avLst/>
          </a:prstGeom>
          <a:noFill/>
          <a:ln w="6350" cap="sq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92C9295F-E638-4F61-AFE2-CF3E40556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0" y="642594"/>
            <a:ext cx="5936344" cy="1746504"/>
          </a:xfrm>
        </p:spPr>
        <p:txBody>
          <a:bodyPr rtlCol="0">
            <a:normAutofit/>
          </a:bodyPr>
          <a:lstStyle/>
          <a:p>
            <a:pPr algn="just" rtl="0"/>
            <a:r>
              <a:rPr lang="pt-PT" sz="2800" dirty="0">
                <a:solidFill>
                  <a:srgbClr val="222222"/>
                </a:solidFill>
                <a:latin typeface="Open Sans" panose="020B0604020202020204" pitchFamily="34" charset="0"/>
              </a:rPr>
              <a:t>4. Os olhos da Mafalda são como avelãs descascadas.</a:t>
            </a: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Retângulo: Cantos Arredondados 23">
            <a:extLst>
              <a:ext uri="{FF2B5EF4-FFF2-40B4-BE49-F238E27FC236}">
                <a16:creationId xmlns:a16="http://schemas.microsoft.com/office/drawing/2014/main" id="{ECB83A88-C00C-425B-944F-D0D38E2A9865}"/>
              </a:ext>
            </a:extLst>
          </p:cNvPr>
          <p:cNvSpPr/>
          <p:nvPr/>
        </p:nvSpPr>
        <p:spPr>
          <a:xfrm rot="10800000" flipH="1" flipV="1">
            <a:off x="8721956" y="2525292"/>
            <a:ext cx="1883417" cy="77221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Comparação</a:t>
            </a:r>
          </a:p>
        </p:txBody>
      </p:sp>
    </p:spTree>
    <p:extLst>
      <p:ext uri="{BB962C8B-B14F-4D97-AF65-F5344CB8AC3E}">
        <p14:creationId xmlns:p14="http://schemas.microsoft.com/office/powerpoint/2010/main" val="1527596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Custom 38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E462D"/>
      </a:accent1>
      <a:accent2>
        <a:srgbClr val="595A85"/>
      </a:accent2>
      <a:accent3>
        <a:srgbClr val="8D6F5B"/>
      </a:accent3>
      <a:accent4>
        <a:srgbClr val="FABD2F"/>
      </a:accent4>
      <a:accent5>
        <a:srgbClr val="AF8073"/>
      </a:accent5>
      <a:accent6>
        <a:srgbClr val="787880"/>
      </a:accent6>
      <a:hlink>
        <a:srgbClr val="CC8D00"/>
      </a:hlink>
      <a:folHlink>
        <a:srgbClr val="82829E"/>
      </a:folHlink>
    </a:clrScheme>
    <a:fontScheme name="Savon">
      <a:majorFont>
        <a:latin typeface="Avenir Next LT Pro 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venir Next LT Pro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8962_TF56410444" id="{41EC5A50-DEB9-4914-B777-782F5BCB1DA9}" vid="{3D54DD73-2B3D-410B-8B0D-D5AC954D57C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{9E69742C-FFE2-42A6-A110-1584C045EA45}tf56410444_win32</Template>
  <TotalTime>203</TotalTime>
  <Words>325</Words>
  <Application>Microsoft Office PowerPoint</Application>
  <PresentationFormat>Ecrã Panorâmico</PresentationFormat>
  <Paragraphs>72</Paragraphs>
  <Slides>21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21</vt:i4>
      </vt:variant>
    </vt:vector>
  </HeadingPairs>
  <TitlesOfParts>
    <vt:vector size="27" baseType="lpstr">
      <vt:lpstr>Avenir Next LT Pro</vt:lpstr>
      <vt:lpstr>Avenir Next LT Pro Light</vt:lpstr>
      <vt:lpstr>Calibri</vt:lpstr>
      <vt:lpstr>Garamond</vt:lpstr>
      <vt:lpstr>Open Sans</vt:lpstr>
      <vt:lpstr>SavonVTI</vt:lpstr>
      <vt:lpstr>Recursos expressivos</vt:lpstr>
      <vt:lpstr>1. Triimm… Triimm!</vt:lpstr>
      <vt:lpstr>1. Triimm… Triimm!</vt:lpstr>
      <vt:lpstr>2. A Marta viu um pássaro, um elefante, um rinoceronte, um crocodilo e muitos mais animais!</vt:lpstr>
      <vt:lpstr>2. A Marta viu um pássaro, um elefante, um rinoceronte, um crocodilo e muitos mais animais!</vt:lpstr>
      <vt:lpstr>3. (…) E, então, a nuvem chorou.</vt:lpstr>
      <vt:lpstr>3. (…) E, então, a nuvem chorou.</vt:lpstr>
      <vt:lpstr>4. Os olhos da Mafalda são como avelãs descascadas.</vt:lpstr>
      <vt:lpstr>4. Os olhos da Mafalda são como avelãs descascadas.</vt:lpstr>
      <vt:lpstr>5. A Raquel é um doce de menina. </vt:lpstr>
      <vt:lpstr>5. A Raquel é um doce de menina. </vt:lpstr>
      <vt:lpstr>6. Os seus cabelos são fios de ouro.  </vt:lpstr>
      <vt:lpstr>6. Os seus cabelos são fios de ouro.  </vt:lpstr>
      <vt:lpstr>7. A sola entrou na sala  - a sola do meu  sapato – e solta vinha a  sorrir.  </vt:lpstr>
      <vt:lpstr>7. A sola entrou na sala  - a sola do meu  sapato – e solta vinha a  sorrir.  </vt:lpstr>
      <vt:lpstr>8. - Atchim! Estou constipada.  </vt:lpstr>
      <vt:lpstr>8. - Atchim! Estou constipada.  </vt:lpstr>
      <vt:lpstr>9. A princesa era muito bonita, inteligente, rica, mas modesta.   </vt:lpstr>
      <vt:lpstr>9. A princesa era muito bonita, inteligente, rica, mas modesta.   </vt:lpstr>
      <vt:lpstr>10. A Bela era tão boazinha que nem um anjo.   </vt:lpstr>
      <vt:lpstr>10. A Bela era tão boazinha que nem um anjo.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Lorem Ipsum</dc:title>
  <dc:creator>João Pedro Bebiano Delgado Varanda</dc:creator>
  <cp:lastModifiedBy>João Pedro Bebiano Delgado Varanda</cp:lastModifiedBy>
  <cp:revision>12</cp:revision>
  <dcterms:created xsi:type="dcterms:W3CDTF">2022-02-02T18:43:57Z</dcterms:created>
  <dcterms:modified xsi:type="dcterms:W3CDTF">2022-02-02T22:06:58Z</dcterms:modified>
</cp:coreProperties>
</file>