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5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12-11-2018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12-11-2018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12-11-2018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12-11-2018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12-11-2018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12-11-2018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12-11-2018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12-11-2018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12-11-2018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12-11-2018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12-11-2018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70875-E729-438F-AD64-DA10B3256A5A}" type="datetimeFigureOut">
              <a:rPr lang="pt-PT" smtClean="0"/>
              <a:t>12-11-2018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07704" y="116633"/>
            <a:ext cx="5256584" cy="864095"/>
          </a:xfrm>
        </p:spPr>
        <p:txBody>
          <a:bodyPr>
            <a:normAutofit/>
          </a:bodyPr>
          <a:lstStyle/>
          <a:p>
            <a:r>
              <a:rPr lang="pt-PT" sz="2000" dirty="0" smtClean="0"/>
              <a:t>A Apreciação Crítica</a:t>
            </a:r>
            <a:endParaRPr lang="pt-PT" sz="2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55576" y="908720"/>
            <a:ext cx="7632848" cy="5688632"/>
          </a:xfrm>
        </p:spPr>
        <p:txBody>
          <a:bodyPr>
            <a:noAutofit/>
          </a:bodyPr>
          <a:lstStyle/>
          <a:p>
            <a:r>
              <a:rPr lang="pt-PT" sz="1400" b="1" dirty="0">
                <a:solidFill>
                  <a:schemeClr val="tx1"/>
                </a:solidFill>
              </a:rPr>
              <a:t>Um artigo de apreciação crítica é </a:t>
            </a:r>
            <a:r>
              <a:rPr lang="pt-PT" sz="1400" dirty="0">
                <a:solidFill>
                  <a:schemeClr val="tx1"/>
                </a:solidFill>
              </a:rPr>
              <a:t>um texto crítico, onde o emissor exprime a </a:t>
            </a:r>
            <a:r>
              <a:rPr lang="pt-PT" sz="1400" dirty="0" smtClean="0">
                <a:solidFill>
                  <a:schemeClr val="tx1"/>
                </a:solidFill>
              </a:rPr>
              <a:t>sua opinião </a:t>
            </a:r>
            <a:r>
              <a:rPr lang="pt-PT" sz="1400" dirty="0">
                <a:solidFill>
                  <a:schemeClr val="tx1"/>
                </a:solidFill>
              </a:rPr>
              <a:t>(favorável ou desfavorável) </a:t>
            </a:r>
            <a:r>
              <a:rPr lang="pt-PT" sz="1400" dirty="0" smtClean="0">
                <a:solidFill>
                  <a:schemeClr val="tx1"/>
                </a:solidFill>
              </a:rPr>
              <a:t>a propósito </a:t>
            </a:r>
            <a:r>
              <a:rPr lang="pt-PT" sz="1400" dirty="0">
                <a:solidFill>
                  <a:schemeClr val="tx1"/>
                </a:solidFill>
              </a:rPr>
              <a:t>de determinado facto narrado</a:t>
            </a:r>
            <a:r>
              <a:rPr lang="pt-PT" sz="1400" dirty="0" smtClean="0">
                <a:solidFill>
                  <a:schemeClr val="tx1"/>
                </a:solidFill>
              </a:rPr>
              <a:t>, </a:t>
            </a:r>
            <a:r>
              <a:rPr lang="pt-PT" sz="1400" dirty="0" err="1">
                <a:solidFill>
                  <a:schemeClr val="tx1"/>
                </a:solidFill>
              </a:rPr>
              <a:t>objeto</a:t>
            </a:r>
            <a:r>
              <a:rPr lang="pt-PT" sz="1400" dirty="0">
                <a:solidFill>
                  <a:schemeClr val="tx1"/>
                </a:solidFill>
              </a:rPr>
              <a:t> </a:t>
            </a:r>
            <a:r>
              <a:rPr lang="pt-PT" sz="1400" dirty="0" smtClean="0">
                <a:solidFill>
                  <a:schemeClr val="tx1"/>
                </a:solidFill>
              </a:rPr>
              <a:t>descrito, ideia apresentada/ </a:t>
            </a:r>
            <a:r>
              <a:rPr lang="pt-PT" sz="1400" dirty="0" err="1" smtClean="0">
                <a:solidFill>
                  <a:schemeClr val="tx1"/>
                </a:solidFill>
              </a:rPr>
              <a:t>espetáculo</a:t>
            </a:r>
            <a:r>
              <a:rPr lang="pt-PT" sz="1400" dirty="0" smtClean="0">
                <a:solidFill>
                  <a:schemeClr val="tx1"/>
                </a:solidFill>
              </a:rPr>
              <a:t>, filme... </a:t>
            </a:r>
          </a:p>
          <a:p>
            <a:r>
              <a:rPr lang="pt-PT" sz="1400" dirty="0" smtClean="0">
                <a:solidFill>
                  <a:schemeClr val="tx1"/>
                </a:solidFill>
              </a:rPr>
              <a:t>Pode, portanto, elaborar-se </a:t>
            </a:r>
            <a:r>
              <a:rPr lang="pt-PT" sz="1400" dirty="0">
                <a:solidFill>
                  <a:schemeClr val="tx1"/>
                </a:solidFill>
              </a:rPr>
              <a:t>um artigo de apreciação crítica </a:t>
            </a:r>
            <a:r>
              <a:rPr lang="pt-PT" sz="1400" dirty="0" smtClean="0">
                <a:solidFill>
                  <a:schemeClr val="tx1"/>
                </a:solidFill>
              </a:rPr>
              <a:t>a partir </a:t>
            </a:r>
            <a:r>
              <a:rPr lang="pt-PT" sz="1400" dirty="0">
                <a:solidFill>
                  <a:schemeClr val="tx1"/>
                </a:solidFill>
              </a:rPr>
              <a:t>de um livro, de um jogo, de um filme, de uma peça de teatro, etc</a:t>
            </a:r>
            <a:r>
              <a:rPr lang="pt-PT" sz="1400" dirty="0" smtClean="0">
                <a:solidFill>
                  <a:schemeClr val="tx1"/>
                </a:solidFill>
              </a:rPr>
              <a:t>.</a:t>
            </a:r>
          </a:p>
          <a:p>
            <a:endParaRPr lang="pt-PT" sz="800" dirty="0">
              <a:solidFill>
                <a:schemeClr val="tx1"/>
              </a:solidFill>
            </a:endParaRPr>
          </a:p>
          <a:p>
            <a:pPr algn="just"/>
            <a:r>
              <a:rPr lang="pt-PT" sz="1400" dirty="0" smtClean="0">
                <a:solidFill>
                  <a:schemeClr val="tx1"/>
                </a:solidFill>
              </a:rPr>
              <a:t>ESTRTURA </a:t>
            </a:r>
          </a:p>
          <a:p>
            <a:pPr algn="just"/>
            <a:r>
              <a:rPr lang="pt-PT" sz="1400" dirty="0" smtClean="0">
                <a:solidFill>
                  <a:schemeClr val="tx1"/>
                </a:solidFill>
              </a:rPr>
              <a:t>Introdução</a:t>
            </a:r>
            <a:r>
              <a:rPr lang="pt-PT" sz="1400" dirty="0">
                <a:solidFill>
                  <a:schemeClr val="tx1"/>
                </a:solidFill>
              </a:rPr>
              <a:t>: </a:t>
            </a:r>
            <a:endParaRPr lang="pt-PT" sz="1400" dirty="0" smtClean="0">
              <a:solidFill>
                <a:schemeClr val="tx1"/>
              </a:solidFill>
            </a:endParaRPr>
          </a:p>
          <a:p>
            <a:pPr algn="just"/>
            <a:r>
              <a:rPr lang="pt-PT" sz="1400" dirty="0" smtClean="0">
                <a:solidFill>
                  <a:schemeClr val="tx1"/>
                </a:solidFill>
              </a:rPr>
              <a:t>Breve </a:t>
            </a:r>
            <a:r>
              <a:rPr lang="pt-PT" sz="1400" dirty="0">
                <a:solidFill>
                  <a:schemeClr val="tx1"/>
                </a:solidFill>
              </a:rPr>
              <a:t>apresentação do facto, ideia, </a:t>
            </a:r>
            <a:r>
              <a:rPr lang="pt-PT" sz="1400" dirty="0" err="1" smtClean="0">
                <a:solidFill>
                  <a:schemeClr val="tx1"/>
                </a:solidFill>
              </a:rPr>
              <a:t>objeto</a:t>
            </a:r>
            <a:r>
              <a:rPr lang="pt-PT" sz="1400" dirty="0" smtClean="0">
                <a:solidFill>
                  <a:schemeClr val="tx1"/>
                </a:solidFill>
              </a:rPr>
              <a:t> </a:t>
            </a:r>
            <a:r>
              <a:rPr lang="pt-PT" sz="1400" dirty="0">
                <a:solidFill>
                  <a:schemeClr val="tx1"/>
                </a:solidFill>
              </a:rPr>
              <a:t>que está na origem do </a:t>
            </a:r>
            <a:r>
              <a:rPr lang="pt-PT" sz="1400" dirty="0" smtClean="0">
                <a:solidFill>
                  <a:schemeClr val="tx1"/>
                </a:solidFill>
              </a:rPr>
              <a:t>texto crítico. </a:t>
            </a:r>
          </a:p>
          <a:p>
            <a:pPr algn="just"/>
            <a:r>
              <a:rPr lang="pt-PT" sz="1400" dirty="0" smtClean="0">
                <a:solidFill>
                  <a:schemeClr val="tx1"/>
                </a:solidFill>
              </a:rPr>
              <a:t>Desenvolvimento</a:t>
            </a:r>
            <a:r>
              <a:rPr lang="pt-PT" sz="1400" dirty="0">
                <a:solidFill>
                  <a:schemeClr val="tx1"/>
                </a:solidFill>
              </a:rPr>
              <a:t>: </a:t>
            </a:r>
            <a:r>
              <a:rPr lang="pt-PT" sz="1400" dirty="0" smtClean="0">
                <a:solidFill>
                  <a:schemeClr val="tx1"/>
                </a:solidFill>
              </a:rPr>
              <a:t> </a:t>
            </a:r>
            <a:r>
              <a:rPr lang="pt-PT" sz="1400" dirty="0">
                <a:solidFill>
                  <a:schemeClr val="tx1"/>
                </a:solidFill>
              </a:rPr>
              <a:t>A</a:t>
            </a:r>
            <a:r>
              <a:rPr lang="pt-PT" sz="1400" dirty="0" smtClean="0">
                <a:solidFill>
                  <a:schemeClr val="tx1"/>
                </a:solidFill>
              </a:rPr>
              <a:t>preciação </a:t>
            </a:r>
            <a:r>
              <a:rPr lang="pt-PT" sz="1400" dirty="0">
                <a:solidFill>
                  <a:schemeClr val="tx1"/>
                </a:solidFill>
              </a:rPr>
              <a:t>crítica do texto: </a:t>
            </a:r>
            <a:endParaRPr lang="pt-PT" sz="1400" dirty="0" smtClean="0">
              <a:solidFill>
                <a:schemeClr val="tx1"/>
              </a:solidFill>
            </a:endParaRPr>
          </a:p>
          <a:p>
            <a:pPr algn="just"/>
            <a:r>
              <a:rPr lang="pt-PT" sz="1400" dirty="0" smtClean="0">
                <a:solidFill>
                  <a:schemeClr val="tx1"/>
                </a:solidFill>
              </a:rPr>
              <a:t>                                   - síntese </a:t>
            </a:r>
            <a:r>
              <a:rPr lang="pt-PT" sz="1400" dirty="0">
                <a:solidFill>
                  <a:schemeClr val="tx1"/>
                </a:solidFill>
              </a:rPr>
              <a:t>de opiniões/apreciações pessoais (Gosto/não gosto...); </a:t>
            </a:r>
            <a:endParaRPr lang="pt-PT" sz="1400" dirty="0" smtClean="0">
              <a:solidFill>
                <a:schemeClr val="tx1"/>
              </a:solidFill>
            </a:endParaRPr>
          </a:p>
          <a:p>
            <a:pPr marL="1435100" indent="-1435100" algn="just"/>
            <a:r>
              <a:rPr lang="pt-PT" sz="1400" dirty="0">
                <a:solidFill>
                  <a:schemeClr val="tx1"/>
                </a:solidFill>
              </a:rPr>
              <a:t> </a:t>
            </a:r>
            <a:r>
              <a:rPr lang="pt-PT" sz="1400" dirty="0" smtClean="0">
                <a:solidFill>
                  <a:schemeClr val="tx1"/>
                </a:solidFill>
              </a:rPr>
              <a:t>                                  - momentos </a:t>
            </a:r>
            <a:r>
              <a:rPr lang="pt-PT" sz="1400" dirty="0">
                <a:solidFill>
                  <a:schemeClr val="tx1"/>
                </a:solidFill>
              </a:rPr>
              <a:t>argumentativos: fundamentação das opiniões formuladas </a:t>
            </a:r>
            <a:r>
              <a:rPr lang="pt-PT" sz="1400" dirty="0" smtClean="0">
                <a:solidFill>
                  <a:schemeClr val="tx1"/>
                </a:solidFill>
              </a:rPr>
              <a:t>através de argumentos </a:t>
            </a:r>
            <a:r>
              <a:rPr lang="pt-PT" sz="1400" dirty="0" err="1" smtClean="0">
                <a:solidFill>
                  <a:schemeClr val="tx1"/>
                </a:solidFill>
              </a:rPr>
              <a:t>objetivos</a:t>
            </a:r>
            <a:r>
              <a:rPr lang="pt-PT" sz="1400" dirty="0">
                <a:solidFill>
                  <a:schemeClr val="tx1"/>
                </a:solidFill>
              </a:rPr>
              <a:t>; </a:t>
            </a:r>
            <a:endParaRPr lang="pt-PT" sz="1400" dirty="0" smtClean="0">
              <a:solidFill>
                <a:schemeClr val="tx1"/>
              </a:solidFill>
            </a:endParaRPr>
          </a:p>
          <a:p>
            <a:pPr algn="just"/>
            <a:r>
              <a:rPr lang="pt-PT" sz="1400" dirty="0">
                <a:solidFill>
                  <a:schemeClr val="tx1"/>
                </a:solidFill>
              </a:rPr>
              <a:t> </a:t>
            </a:r>
            <a:r>
              <a:rPr lang="pt-PT" sz="1400" dirty="0" smtClean="0">
                <a:solidFill>
                  <a:schemeClr val="tx1"/>
                </a:solidFill>
              </a:rPr>
              <a:t>                                   - possíveis </a:t>
            </a:r>
            <a:r>
              <a:rPr lang="pt-PT" sz="1400" dirty="0">
                <a:solidFill>
                  <a:schemeClr val="tx1"/>
                </a:solidFill>
              </a:rPr>
              <a:t>citações do </a:t>
            </a:r>
            <a:r>
              <a:rPr lang="pt-PT" sz="1400" dirty="0" smtClean="0">
                <a:solidFill>
                  <a:schemeClr val="tx1"/>
                </a:solidFill>
              </a:rPr>
              <a:t>texto-fonte.</a:t>
            </a:r>
          </a:p>
          <a:p>
            <a:pPr algn="just"/>
            <a:r>
              <a:rPr lang="pt-PT" sz="1400" dirty="0" smtClean="0">
                <a:solidFill>
                  <a:schemeClr val="tx1"/>
                </a:solidFill>
              </a:rPr>
              <a:t>Conclusão</a:t>
            </a:r>
            <a:r>
              <a:rPr lang="pt-PT" sz="1400" dirty="0">
                <a:solidFill>
                  <a:schemeClr val="tx1"/>
                </a:solidFill>
              </a:rPr>
              <a:t>: Referência às ideias mais relevantes</a:t>
            </a:r>
            <a:r>
              <a:rPr lang="pt-PT" sz="1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pt-PT" sz="800" dirty="0">
              <a:solidFill>
                <a:schemeClr val="tx1"/>
              </a:solidFill>
            </a:endParaRPr>
          </a:p>
          <a:p>
            <a:pPr algn="just"/>
            <a:r>
              <a:rPr lang="pt-PT" sz="1400" dirty="0" smtClean="0">
                <a:solidFill>
                  <a:schemeClr val="tx1"/>
                </a:solidFill>
              </a:rPr>
              <a:t>LINGUAGEM</a:t>
            </a:r>
          </a:p>
          <a:p>
            <a:pPr algn="just"/>
            <a:r>
              <a:rPr lang="pt-PT" sz="1400" dirty="0" smtClean="0">
                <a:solidFill>
                  <a:schemeClr val="tx1"/>
                </a:solidFill>
              </a:rPr>
              <a:t> - Utilização </a:t>
            </a:r>
            <a:r>
              <a:rPr lang="pt-PT" sz="1400" dirty="0">
                <a:solidFill>
                  <a:schemeClr val="tx1"/>
                </a:solidFill>
              </a:rPr>
              <a:t>de frases predominantemente declarativas e exclamativas</a:t>
            </a:r>
            <a:r>
              <a:rPr lang="pt-PT" sz="1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pt-PT" sz="1400" dirty="0" smtClean="0">
                <a:solidFill>
                  <a:schemeClr val="tx1"/>
                </a:solidFill>
              </a:rPr>
              <a:t> - </a:t>
            </a:r>
            <a:r>
              <a:rPr lang="pt-PT" sz="1400" dirty="0">
                <a:solidFill>
                  <a:schemeClr val="tx1"/>
                </a:solidFill>
              </a:rPr>
              <a:t>Recurso a uma linguagem valorativa ou depreciativa conforme se queira </a:t>
            </a:r>
            <a:r>
              <a:rPr lang="pt-PT" sz="1400" dirty="0" smtClean="0">
                <a:solidFill>
                  <a:schemeClr val="tx1"/>
                </a:solidFill>
              </a:rPr>
              <a:t>manifestar agrado </a:t>
            </a:r>
            <a:r>
              <a:rPr lang="pt-PT" sz="1400" dirty="0">
                <a:solidFill>
                  <a:schemeClr val="tx1"/>
                </a:solidFill>
              </a:rPr>
              <a:t>ou desagrado</a:t>
            </a:r>
            <a:r>
              <a:rPr lang="pt-PT" sz="1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pt-PT" sz="1400" dirty="0" smtClean="0">
                <a:solidFill>
                  <a:schemeClr val="tx1"/>
                </a:solidFill>
              </a:rPr>
              <a:t> - </a:t>
            </a:r>
            <a:r>
              <a:rPr lang="pt-PT" sz="1400" dirty="0" err="1" smtClean="0">
                <a:solidFill>
                  <a:schemeClr val="tx1"/>
                </a:solidFill>
              </a:rPr>
              <a:t>Seleção</a:t>
            </a:r>
            <a:r>
              <a:rPr lang="pt-PT" sz="1400" dirty="0" smtClean="0">
                <a:solidFill>
                  <a:schemeClr val="tx1"/>
                </a:solidFill>
              </a:rPr>
              <a:t> </a:t>
            </a:r>
            <a:r>
              <a:rPr lang="pt-PT" sz="1400" dirty="0">
                <a:solidFill>
                  <a:schemeClr val="tx1"/>
                </a:solidFill>
              </a:rPr>
              <a:t>de um título sugestivo</a:t>
            </a:r>
            <a:r>
              <a:rPr lang="pt-PT" sz="1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pt-PT" sz="1400" dirty="0" smtClean="0">
                <a:solidFill>
                  <a:schemeClr val="tx1"/>
                </a:solidFill>
              </a:rPr>
              <a:t>- </a:t>
            </a:r>
            <a:r>
              <a:rPr lang="pt-PT" sz="1400" dirty="0">
                <a:solidFill>
                  <a:schemeClr val="tx1"/>
                </a:solidFill>
              </a:rPr>
              <a:t>Uso de figuras de estilo que estejam de acordo com as intenções da crítica(hipérbole, metáfora, comparação, ironia, </a:t>
            </a:r>
            <a:r>
              <a:rPr lang="pt-PT" sz="1400" dirty="0" err="1">
                <a:solidFill>
                  <a:schemeClr val="tx1"/>
                </a:solidFill>
              </a:rPr>
              <a:t>etc</a:t>
            </a:r>
            <a:r>
              <a:rPr lang="pt-PT" sz="1400" dirty="0">
                <a:solidFill>
                  <a:schemeClr val="tx1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79382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07704" y="116632"/>
            <a:ext cx="5256584" cy="1470025"/>
          </a:xfrm>
        </p:spPr>
        <p:txBody>
          <a:bodyPr/>
          <a:lstStyle/>
          <a:p>
            <a:r>
              <a:rPr lang="pt-PT" dirty="0" smtClean="0"/>
              <a:t>Apreciação Crítica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55576" y="1700808"/>
            <a:ext cx="7632848" cy="4608511"/>
          </a:xfrm>
        </p:spPr>
        <p:txBody>
          <a:bodyPr>
            <a:noAutofit/>
          </a:bodyPr>
          <a:lstStyle/>
          <a:p>
            <a:endParaRPr lang="pt-PT" sz="12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84784" y="-1179512"/>
            <a:ext cx="14250886" cy="787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816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23928" y="274638"/>
            <a:ext cx="3384376" cy="1143000"/>
          </a:xfrm>
        </p:spPr>
        <p:txBody>
          <a:bodyPr>
            <a:normAutofit/>
          </a:bodyPr>
          <a:lstStyle/>
          <a:p>
            <a:r>
              <a:rPr lang="pt-PT" sz="3600" dirty="0" smtClean="0"/>
              <a:t>Exemplo</a:t>
            </a:r>
            <a:endParaRPr lang="pt-PT" sz="36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475656" y="1844824"/>
            <a:ext cx="7056784" cy="4680520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pt-PT" b="1" dirty="0" smtClean="0">
                <a:solidFill>
                  <a:srgbClr val="444444"/>
                </a:solidFill>
              </a:rPr>
              <a:t>                                  APRECIAÇÃO CRÍTICA DE PEÇA DE TEATRO</a:t>
            </a:r>
          </a:p>
          <a:p>
            <a:pPr marL="0" indent="0" algn="ctr">
              <a:buNone/>
            </a:pPr>
            <a:endParaRPr lang="pt-PT" dirty="0" smtClean="0">
              <a:solidFill>
                <a:srgbClr val="444444"/>
              </a:solidFill>
            </a:endParaRPr>
          </a:p>
          <a:p>
            <a:pPr marL="0" indent="0" algn="ctr">
              <a:buNone/>
            </a:pPr>
            <a:endParaRPr lang="pt-PT" dirty="0">
              <a:solidFill>
                <a:srgbClr val="444444"/>
              </a:solidFill>
            </a:endParaRPr>
          </a:p>
          <a:p>
            <a:pPr marL="0" indent="354013" algn="just">
              <a:buNone/>
            </a:pPr>
            <a:r>
              <a:rPr lang="pt-PT" dirty="0">
                <a:solidFill>
                  <a:srgbClr val="444444"/>
                </a:solidFill>
              </a:rPr>
              <a:t/>
            </a:r>
            <a:br>
              <a:rPr lang="pt-PT" dirty="0">
                <a:solidFill>
                  <a:srgbClr val="444444"/>
                </a:solidFill>
              </a:rPr>
            </a:br>
            <a:r>
              <a:rPr lang="pt-PT" dirty="0" smtClean="0">
                <a:solidFill>
                  <a:srgbClr val="444444"/>
                </a:solidFill>
              </a:rPr>
              <a:t>        A </a:t>
            </a:r>
            <a:r>
              <a:rPr lang="pt-PT" dirty="0">
                <a:solidFill>
                  <a:srgbClr val="444444"/>
                </a:solidFill>
              </a:rPr>
              <a:t>peça de teatro referente ao tema que está a ser </a:t>
            </a:r>
            <a:r>
              <a:rPr lang="pt-PT" dirty="0" err="1" smtClean="0">
                <a:solidFill>
                  <a:srgbClr val="444444"/>
                </a:solidFill>
              </a:rPr>
              <a:t>lecionado</a:t>
            </a:r>
            <a:r>
              <a:rPr lang="pt-PT" dirty="0" smtClean="0">
                <a:solidFill>
                  <a:srgbClr val="444444"/>
                </a:solidFill>
              </a:rPr>
              <a:t> </a:t>
            </a:r>
            <a:r>
              <a:rPr lang="pt-PT" dirty="0">
                <a:solidFill>
                  <a:srgbClr val="444444"/>
                </a:solidFill>
              </a:rPr>
              <a:t>nas aulas de </a:t>
            </a:r>
            <a:r>
              <a:rPr lang="pt-PT" dirty="0" smtClean="0">
                <a:solidFill>
                  <a:srgbClr val="444444"/>
                </a:solidFill>
              </a:rPr>
              <a:t>Português </a:t>
            </a:r>
            <a:r>
              <a:rPr lang="pt-PT" dirty="0">
                <a:solidFill>
                  <a:srgbClr val="444444"/>
                </a:solidFill>
              </a:rPr>
              <a:t>foi visualizada numa sala do Convento de Mafra adaptada ao </a:t>
            </a:r>
            <a:r>
              <a:rPr lang="pt-PT" dirty="0" smtClean="0">
                <a:solidFill>
                  <a:srgbClr val="444444"/>
                </a:solidFill>
              </a:rPr>
              <a:t>teatro.</a:t>
            </a:r>
          </a:p>
          <a:p>
            <a:pPr marL="0" indent="354013" algn="just">
              <a:buNone/>
            </a:pPr>
            <a:r>
              <a:rPr lang="pt-PT" dirty="0" smtClean="0">
                <a:solidFill>
                  <a:srgbClr val="444444"/>
                </a:solidFill>
              </a:rPr>
              <a:t>A </a:t>
            </a:r>
            <a:r>
              <a:rPr lang="pt-PT" dirty="0">
                <a:solidFill>
                  <a:srgbClr val="444444"/>
                </a:solidFill>
              </a:rPr>
              <a:t>peça começou de uma forma engraçada, com dois dos camareiros do Rei e da Rainha a falarem sobre a vida pessoal dos monarcas. De seguida, ficámos a conhecer Blimunda e Baltasar e, mais tarde, o padre Bartolomeu, o el-rei D. João V, o seu contabilista, o frade que prometeu um filho a el-rei, se este construísse o convento para os Franciscanos, e ainda o pai de Baltasar e o senhor </a:t>
            </a:r>
            <a:r>
              <a:rPr lang="pt-PT" dirty="0" smtClean="0">
                <a:solidFill>
                  <a:srgbClr val="444444"/>
                </a:solidFill>
              </a:rPr>
              <a:t>Scarlatti.</a:t>
            </a:r>
          </a:p>
          <a:p>
            <a:pPr marL="0" indent="354013" algn="just">
              <a:buNone/>
            </a:pPr>
            <a:r>
              <a:rPr lang="pt-PT" dirty="0" smtClean="0">
                <a:solidFill>
                  <a:srgbClr val="444444"/>
                </a:solidFill>
              </a:rPr>
              <a:t>O </a:t>
            </a:r>
            <a:r>
              <a:rPr lang="pt-PT" dirty="0">
                <a:solidFill>
                  <a:srgbClr val="444444"/>
                </a:solidFill>
              </a:rPr>
              <a:t>espaço que estava à disposição para o teatro era bastante limitado, mas foi muito bem aproveitado e, por causa disso, não tive quaisquer dúvidas sobre o espaço físico em que as </a:t>
            </a:r>
            <a:r>
              <a:rPr lang="pt-PT" dirty="0" err="1">
                <a:solidFill>
                  <a:srgbClr val="444444"/>
                </a:solidFill>
              </a:rPr>
              <a:t>ações</a:t>
            </a:r>
            <a:r>
              <a:rPr lang="pt-PT" dirty="0">
                <a:solidFill>
                  <a:srgbClr val="444444"/>
                </a:solidFill>
              </a:rPr>
              <a:t> tinham lugar. Além do cenário estar muito bem concebido, a iluminação também estava </a:t>
            </a:r>
            <a:r>
              <a:rPr lang="pt-PT" dirty="0" err="1" smtClean="0">
                <a:solidFill>
                  <a:srgbClr val="444444"/>
                </a:solidFill>
              </a:rPr>
              <a:t>ótima</a:t>
            </a:r>
            <a:r>
              <a:rPr lang="pt-PT" dirty="0">
                <a:solidFill>
                  <a:srgbClr val="444444"/>
                </a:solidFill>
              </a:rPr>
              <a:t>; gostei bastante da maneira com que utilizaram a iluminação para criar suspense ou dar uma atmosfera de felicidade e excitação; as escolhas que fizeram com as músicas foram acertadas, especialmente no momento em que Blimunda estava a recolher as vontades daqueles que tinham morrido de </a:t>
            </a:r>
            <a:r>
              <a:rPr lang="pt-PT" dirty="0" smtClean="0">
                <a:solidFill>
                  <a:srgbClr val="444444"/>
                </a:solidFill>
              </a:rPr>
              <a:t>doença.</a:t>
            </a:r>
          </a:p>
          <a:p>
            <a:pPr marL="0" indent="354013" algn="just">
              <a:buNone/>
            </a:pPr>
            <a:r>
              <a:rPr lang="pt-PT" dirty="0" smtClean="0">
                <a:solidFill>
                  <a:srgbClr val="444444"/>
                </a:solidFill>
              </a:rPr>
              <a:t>Os </a:t>
            </a:r>
            <a:r>
              <a:rPr lang="pt-PT" dirty="0">
                <a:solidFill>
                  <a:srgbClr val="444444"/>
                </a:solidFill>
              </a:rPr>
              <a:t>atores desempenharam o seu papel bastante razoavelmente, gostei de ver as suas </a:t>
            </a:r>
            <a:r>
              <a:rPr lang="pt-PT" dirty="0" err="1" smtClean="0">
                <a:solidFill>
                  <a:srgbClr val="444444"/>
                </a:solidFill>
              </a:rPr>
              <a:t>interações</a:t>
            </a:r>
            <a:r>
              <a:rPr lang="pt-PT" dirty="0">
                <a:solidFill>
                  <a:srgbClr val="444444"/>
                </a:solidFill>
              </a:rPr>
              <a:t>, se bem que, na minha opinião, os atores que desempenharam o papel de camareiros e deram início à peça, foram os melhores. Eles conseguiram desempenhar os seus papéis na perfeição, mesmo com a diversidade entre </a:t>
            </a:r>
            <a:r>
              <a:rPr lang="pt-PT" dirty="0" smtClean="0">
                <a:solidFill>
                  <a:srgbClr val="444444"/>
                </a:solidFill>
              </a:rPr>
              <a:t>eles.</a:t>
            </a:r>
          </a:p>
          <a:p>
            <a:pPr marL="0" indent="354013" algn="just">
              <a:buNone/>
            </a:pPr>
            <a:r>
              <a:rPr lang="pt-PT" dirty="0" smtClean="0">
                <a:solidFill>
                  <a:srgbClr val="444444"/>
                </a:solidFill>
              </a:rPr>
              <a:t>Penso </a:t>
            </a:r>
            <a:r>
              <a:rPr lang="pt-PT" dirty="0">
                <a:solidFill>
                  <a:srgbClr val="444444"/>
                </a:solidFill>
              </a:rPr>
              <a:t>que a peça foi bastante fiel ao texto da obra e foi uma grande ajuda para a compreensão do “Memorial do Convento</a:t>
            </a:r>
            <a:r>
              <a:rPr lang="pt-PT" dirty="0" smtClean="0">
                <a:solidFill>
                  <a:srgbClr val="444444"/>
                </a:solidFill>
              </a:rPr>
              <a:t>”. No </a:t>
            </a:r>
            <a:r>
              <a:rPr lang="pt-PT" dirty="0">
                <a:solidFill>
                  <a:srgbClr val="444444"/>
                </a:solidFill>
              </a:rPr>
              <a:t>geral, achei o teatro muito bom e foi sem dúvida a minha parte favorita da visita de estudo a </a:t>
            </a:r>
            <a:r>
              <a:rPr lang="pt-PT" dirty="0" smtClean="0">
                <a:solidFill>
                  <a:srgbClr val="444444"/>
                </a:solidFill>
              </a:rPr>
              <a:t>Mafra.</a:t>
            </a:r>
          </a:p>
          <a:p>
            <a:pPr marL="0" indent="0" algn="just">
              <a:buNone/>
            </a:pPr>
            <a:r>
              <a:rPr lang="pt-PT" sz="2400" dirty="0">
                <a:solidFill>
                  <a:srgbClr val="444444"/>
                </a:solidFill>
              </a:rPr>
              <a:t> </a:t>
            </a:r>
            <a:r>
              <a:rPr lang="pt-PT" sz="2400" dirty="0" smtClean="0">
                <a:solidFill>
                  <a:srgbClr val="444444"/>
                </a:solidFill>
              </a:rPr>
              <a:t>                                                                                                                               </a:t>
            </a:r>
            <a:r>
              <a:rPr lang="pt-PT" i="1" dirty="0" smtClean="0"/>
              <a:t>Por </a:t>
            </a:r>
            <a:r>
              <a:rPr lang="pt-PT" i="1" dirty="0"/>
              <a:t>Daniela Durães </a:t>
            </a:r>
            <a:r>
              <a:rPr lang="pt-PT" i="1" dirty="0" smtClean="0"/>
              <a:t>(aluna do 12.º ano)</a:t>
            </a:r>
            <a:endParaRPr lang="pt-PT" dirty="0">
              <a:solidFill>
                <a:srgbClr val="444444"/>
              </a:solidFill>
            </a:endParaRPr>
          </a:p>
          <a:p>
            <a:pPr marL="0" indent="0">
              <a:buNone/>
            </a:pPr>
            <a:endParaRPr lang="pt-PT" dirty="0"/>
          </a:p>
        </p:txBody>
      </p:sp>
      <p:pic>
        <p:nvPicPr>
          <p:cNvPr id="4098" name="Picture 2" descr="Imagem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116632"/>
            <a:ext cx="2913157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857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970784" cy="778098"/>
          </a:xfrm>
        </p:spPr>
        <p:txBody>
          <a:bodyPr>
            <a:normAutofit/>
          </a:bodyPr>
          <a:lstStyle/>
          <a:p>
            <a:r>
              <a:rPr lang="pt-PT" sz="3600" dirty="0" smtClean="0"/>
              <a:t>Exemplo</a:t>
            </a:r>
            <a:endParaRPr lang="pt-PT" sz="36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79512" y="1484784"/>
            <a:ext cx="6840760" cy="537321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PT" sz="1400" b="1" dirty="0"/>
              <a:t>Apreciação Crítica à apresentação teatral da </a:t>
            </a:r>
            <a:endParaRPr lang="pt-PT" sz="1400" b="1" dirty="0" smtClean="0"/>
          </a:p>
          <a:p>
            <a:pPr marL="0" indent="0" algn="ctr">
              <a:buNone/>
            </a:pPr>
            <a:r>
              <a:rPr lang="pt-PT" sz="1400" b="1" dirty="0" smtClean="0"/>
              <a:t>"</a:t>
            </a:r>
            <a:r>
              <a:rPr lang="pt-PT" sz="1400" b="1" dirty="0"/>
              <a:t>Farsa de Inês Pereira", de Gil </a:t>
            </a:r>
            <a:r>
              <a:rPr lang="pt-PT" sz="1400" b="1" dirty="0" smtClean="0"/>
              <a:t>Vicente</a:t>
            </a:r>
          </a:p>
          <a:p>
            <a:pPr marL="0" indent="0" algn="ctr">
              <a:buNone/>
            </a:pPr>
            <a:endParaRPr lang="pt-PT" sz="1400" b="1" dirty="0"/>
          </a:p>
          <a:p>
            <a:pPr marL="0" indent="354013" algn="just">
              <a:buNone/>
            </a:pPr>
            <a:r>
              <a:rPr lang="pt-PT" sz="1200" dirty="0"/>
              <a:t>O desenvolvimento da nossa "veia artística" dá-se pela experiência enriquecedora de uma boa peça de arte.</a:t>
            </a:r>
          </a:p>
          <a:p>
            <a:pPr marL="0" indent="354013" algn="just">
              <a:buNone/>
            </a:pPr>
            <a:r>
              <a:rPr lang="pt-PT" sz="1200" dirty="0"/>
              <a:t>Apenas podemos criticar algo que conhecemos por experiência.</a:t>
            </a:r>
          </a:p>
          <a:p>
            <a:pPr marL="0" indent="354013" algn="just">
              <a:buNone/>
            </a:pPr>
            <a:r>
              <a:rPr lang="pt-PT" sz="1200" dirty="0"/>
              <a:t>A representação da peça vicentina, retomada pela companhia de teatro "A Barraca", foi deveras impressionante e inesperada</a:t>
            </a:r>
            <a:r>
              <a:rPr lang="pt-PT" sz="1200" dirty="0" smtClean="0"/>
              <a:t>. Tive </a:t>
            </a:r>
            <a:r>
              <a:rPr lang="pt-PT" sz="1200" dirty="0"/>
              <a:t>a oportunidade de assistir à mesma no dia 31 de </a:t>
            </a:r>
            <a:r>
              <a:rPr lang="pt-PT" sz="1200" dirty="0" err="1"/>
              <a:t>janeiro</a:t>
            </a:r>
            <a:r>
              <a:rPr lang="pt-PT" sz="1200" dirty="0"/>
              <a:t> e, para surpresa minha, a suposta duração da peça (1h 30 min) não seria algo pensável dada a facilidade com que a entendemos e nos rimos da mesma.</a:t>
            </a:r>
          </a:p>
          <a:p>
            <a:pPr marL="0" indent="354013" algn="just">
              <a:buNone/>
            </a:pPr>
            <a:r>
              <a:rPr lang="pt-PT" sz="1200" dirty="0"/>
              <a:t>O "cómico" é uma das grandes características inerentes à obra de Gil Vicente, que procura cativar o público procurando também diverti-lo com momentos de obscenidade considerados, naquele tempo, impróprios e inadequados.</a:t>
            </a:r>
          </a:p>
          <a:p>
            <a:pPr marL="0" indent="354013" algn="just">
              <a:buNone/>
            </a:pPr>
            <a:r>
              <a:rPr lang="pt-PT" sz="1200" dirty="0"/>
              <a:t>A responsável pela encenação da peça "A Farsa de Inês Pereira", Maria do Céu Guerra, está, a meu ver, de parabéns pela simplicidade e facilidade com que uma peça, que outrora foi escrita, chegue hoje às populações mais jovens de modo a que estes saibam e conheçam os grandes dramaturgos portugueses.</a:t>
            </a:r>
          </a:p>
          <a:p>
            <a:pPr marL="0" indent="354013" algn="just">
              <a:buNone/>
            </a:pPr>
            <a:r>
              <a:rPr lang="pt-PT" sz="1200" dirty="0"/>
              <a:t>Dou também os parabéns aos atores pelo notório e impressionante trabalho, bem como pelo profissionalismo para com o público.</a:t>
            </a:r>
          </a:p>
          <a:p>
            <a:pPr marL="0" indent="354013" algn="just">
              <a:buNone/>
            </a:pPr>
            <a:r>
              <a:rPr lang="pt-PT" sz="1200" dirty="0"/>
              <a:t>Graças a eles, esta peça chegou até nós e abriu-nos portas a outras representações Vicentinas, entre outros, bem como alargou a nossa "veia artística".</a:t>
            </a:r>
          </a:p>
          <a:p>
            <a:pPr marL="0" indent="354013" algn="just">
              <a:buNone/>
            </a:pPr>
            <a:r>
              <a:rPr lang="pt-PT" sz="1200" dirty="0"/>
              <a:t>A surpresa, o riso, o "suspense" e o mistério são exemplos de um misto de emoções transmitidos por Gil Vicente e que merecem continuar a ser transmitidos para que o que é "Bom Português", não se perca num véu de esquecimento.</a:t>
            </a:r>
          </a:p>
          <a:p>
            <a:pPr marL="0" indent="354013" algn="just">
              <a:buNone/>
            </a:pPr>
            <a:r>
              <a:rPr lang="pt-PT" sz="1200" dirty="0"/>
              <a:t>  </a:t>
            </a:r>
            <a:r>
              <a:rPr lang="pt-PT" sz="1200" dirty="0" smtClean="0"/>
              <a:t>                                                                                                      </a:t>
            </a:r>
            <a:r>
              <a:rPr lang="pt-PT" sz="1200" dirty="0"/>
              <a:t>Mª Inês </a:t>
            </a:r>
            <a:r>
              <a:rPr lang="pt-PT" sz="1200" dirty="0" smtClean="0"/>
              <a:t>Pimenta (aluna do 10.º ano)</a:t>
            </a:r>
            <a:endParaRPr lang="pt-PT" sz="1200" dirty="0"/>
          </a:p>
        </p:txBody>
      </p:sp>
      <p:pic>
        <p:nvPicPr>
          <p:cNvPr id="3074" name="Picture 2" descr="Imagem relacionad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"/>
            <a:ext cx="3010644" cy="2007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019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"/>
            <a:ext cx="2843808" cy="2130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5122912" cy="1728192"/>
          </a:xfrm>
        </p:spPr>
        <p:txBody>
          <a:bodyPr>
            <a:normAutofit fontScale="90000"/>
          </a:bodyPr>
          <a:lstStyle/>
          <a:p>
            <a:r>
              <a:rPr lang="pt-PT" sz="3100" dirty="0" smtClean="0"/>
              <a:t>Exemplo de apreciação</a:t>
            </a:r>
            <a:r>
              <a:rPr lang="pt-PT" dirty="0" smtClean="0"/>
              <a:t> </a:t>
            </a:r>
            <a:r>
              <a:rPr lang="pt-PT" sz="3100" dirty="0" smtClean="0"/>
              <a:t>crítica</a:t>
            </a:r>
            <a:br>
              <a:rPr lang="pt-PT" sz="3100" dirty="0" smtClean="0"/>
            </a:br>
            <a:r>
              <a:rPr lang="pt-PT" sz="2000" dirty="0" smtClean="0"/>
              <a:t>Tragicomédia </a:t>
            </a:r>
            <a:r>
              <a:rPr lang="pt-PT" sz="2000" dirty="0"/>
              <a:t>da Nau </a:t>
            </a:r>
            <a:r>
              <a:rPr lang="pt-PT" sz="2000" dirty="0" smtClean="0"/>
              <a:t>d’Amores</a:t>
            </a:r>
            <a:br>
              <a:rPr lang="pt-PT" sz="2000" dirty="0" smtClean="0"/>
            </a:br>
            <a:r>
              <a:rPr lang="pt-PT" sz="1800" b="1" i="1" dirty="0" err="1"/>
              <a:t>Love</a:t>
            </a:r>
            <a:r>
              <a:rPr lang="pt-PT" sz="1800" b="1" dirty="0"/>
              <a:t>, </a:t>
            </a:r>
            <a:r>
              <a:rPr lang="pt-PT" sz="1800" b="1" i="1" dirty="0" err="1"/>
              <a:t>exciting</a:t>
            </a:r>
            <a:r>
              <a:rPr lang="pt-PT" sz="1800" b="1" i="1" dirty="0"/>
              <a:t> </a:t>
            </a:r>
            <a:r>
              <a:rPr lang="pt-PT" sz="1800" b="1" i="1" dirty="0" err="1"/>
              <a:t>and</a:t>
            </a:r>
            <a:r>
              <a:rPr lang="pt-PT" sz="1800" b="1" i="1" dirty="0"/>
              <a:t> </a:t>
            </a:r>
            <a:r>
              <a:rPr lang="pt-PT" sz="1800" b="1" i="1" dirty="0" err="1"/>
              <a:t>new</a:t>
            </a:r>
            <a:r>
              <a:rPr lang="pt-PT" sz="1800" b="1" dirty="0"/>
              <a:t/>
            </a:r>
            <a:br>
              <a:rPr lang="pt-PT" sz="1800" b="1" dirty="0"/>
            </a:br>
            <a:r>
              <a:rPr lang="pt-PT" sz="1800" b="1" dirty="0"/>
              <a:t>A Companhia de Teatro de Almada, encenada pela espanhola Ana Zamora, dá vida a figuras que Gil Vicente inventou há 500 anos.</a:t>
            </a:r>
            <a:br>
              <a:rPr lang="pt-PT" sz="1800" b="1" dirty="0"/>
            </a:br>
            <a:endParaRPr lang="pt-PT" sz="2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2130595"/>
            <a:ext cx="8229600" cy="4727405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pt-PT" sz="1200" dirty="0"/>
              <a:t>As figuras desta Tragicomédia da Nau d’Amores, inventada por Gil Vicente há quase 500 anos, são uma Princesa, que se transfigura em Cidade de Lisboa, e se dirige ao rei e à rainha, presentes na representação; um </a:t>
            </a:r>
            <a:r>
              <a:rPr lang="pt-PT" sz="1200" dirty="0" err="1"/>
              <a:t>Pagem</a:t>
            </a:r>
            <a:r>
              <a:rPr lang="pt-PT" sz="1200" dirty="0"/>
              <a:t> de um príncipe de Normandia; o mesmo Príncipe; mais quatro Fidalgos seus, que montam a nau; o próprio deus Amor, capitão da alegórica embarcação; e, por passageiros, um “Frade doudo”; um “Pastor castelhano”, um “Negro de Beni”; um “Velho”; dois “Fidalgos portugueses”; e um Parvo. Só por esta lista já se imagina o escopo da fantasia vicentina. Mas a representação tinha os pés bem assentes na terra. A peça foi criada para o regresso a Portugal, em 1527, de D. João III e Catarina de Áustria, casados em 1525. O texto é polvilhado de referências a figuras da corte joanina, que certamente estariam na assistência ou seriam conhecidas de todos. Figuras fictícias e figuras reais, figuras típicas e figuras alegóricas coexistem no universo criado por Gil Vicente sobre as venturas e desventuras amorosas</a:t>
            </a:r>
            <a:r>
              <a:rPr lang="pt-PT" sz="1200" dirty="0" smtClean="0"/>
              <a:t>.</a:t>
            </a:r>
            <a:endParaRPr lang="pt-PT" sz="1200" dirty="0"/>
          </a:p>
          <a:p>
            <a:pPr marL="0" lvl="0" indent="0" algn="ctr">
              <a:buNone/>
            </a:pPr>
            <a:r>
              <a:rPr lang="pt-PT" sz="1200" dirty="0"/>
              <a:t>Os actores desta produção da Companhia de Teatro de Almada, com encenação da espanhola Ana Zamora (que deu à sua companhia o nome desta peça de Gil Vicente), dão vida a estas figuras, e tomam o público pela corte, monarcas incluídos na forma de espectadores anónimos, demonstrando a continuidade dos nossos tempos com o século XVI e a continuidade de umas nações com as outras, no espaço cultural ibérico. Para isso, sublinham o que há de comum e universal nas acções humanas. O tema, claro, ajuda. Quem nunca se sentiu naufragar numa barca dos amantes? O rigor historiográfico não sacrifica a realização cénica, antes pelo contrário: é no prazer de executar com brio os versos e os jogos vicentinos que se encontra boa parte da teatralidade deste espectáculo. A música e as brincadeiras com os instrumentistas, </a:t>
            </a:r>
          </a:p>
          <a:p>
            <a:pPr marL="0" lvl="0" indent="0" algn="ctr">
              <a:buNone/>
            </a:pPr>
            <a:r>
              <a:rPr lang="pt-PT" sz="1200" dirty="0"/>
              <a:t>Quem quiser saber mais sobre o texto original, pode consultar a Internet, que lá vai encontrar tudo. Aqui, no palco, encontrará as loucuras de amor encarnadas pelos quatro actores e pelos três músicos. Ana Zamora não faz por menos: põe em cena o espírito chocarreiro dos carnavais ibéricos e das festas dos rapazes, do Norte da península, que vão dos caretos transmontanos aos mascarados de Castela e Leão, para dar cor à festa. Afinal, o casal que patrocinava a actuação original representava a união ibérica. Nas trocas e nos desenganos amorosos, a anarquia do desejo é o traço peninsular mais recorrente. Isso, pelo menos, dá boa cara tanto a espanhóis como a portugueses. Se esta nau aportar num terminal de cruzeiros perto de si, não deixe de embarcar nela.  a desconstrução e construção do cenário, e as interpelações directas à plateia fazem o resto</a:t>
            </a:r>
            <a:r>
              <a:rPr lang="pt-PT" sz="1200" dirty="0" smtClean="0"/>
              <a:t>.</a:t>
            </a:r>
          </a:p>
          <a:p>
            <a:pPr marL="0" lvl="0" indent="0" algn="ctr">
              <a:buNone/>
            </a:pPr>
            <a:r>
              <a:rPr lang="pt-PT" sz="1000" b="1" cap="all" dirty="0" smtClean="0"/>
              <a:t>                                                                                                                                                                             JORGE </a:t>
            </a:r>
            <a:r>
              <a:rPr lang="pt-PT" sz="1000" b="1" cap="all" dirty="0"/>
              <a:t>LOURAÇO </a:t>
            </a:r>
            <a:r>
              <a:rPr lang="pt-PT" sz="1000" b="1" cap="all" dirty="0" smtClean="0"/>
              <a:t>FIGUEIRA  (</a:t>
            </a:r>
            <a:r>
              <a:rPr lang="pt-PT" sz="1000" b="1" cap="all" dirty="0" err="1" smtClean="0"/>
              <a:t>rev.</a:t>
            </a:r>
            <a:r>
              <a:rPr lang="pt-PT" sz="1000" b="1" cap="all" dirty="0" smtClean="0"/>
              <a:t> Público)</a:t>
            </a:r>
            <a:endParaRPr lang="pt-PT" sz="1000" dirty="0"/>
          </a:p>
          <a:p>
            <a:pPr marL="0" indent="0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6835287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1037</Words>
  <Application>Microsoft Office PowerPoint</Application>
  <PresentationFormat>Apresentação no Ecrã (4:3)</PresentationFormat>
  <Paragraphs>47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6" baseType="lpstr">
      <vt:lpstr>Tema do Office</vt:lpstr>
      <vt:lpstr>A Apreciação Crítica</vt:lpstr>
      <vt:lpstr>Apreciação Crítica</vt:lpstr>
      <vt:lpstr>Exemplo</vt:lpstr>
      <vt:lpstr>Exemplo</vt:lpstr>
      <vt:lpstr>Exemplo de apreciação crítica Tragicomédia da Nau d’Amores Love, exciting and new A Companhia de Teatro de Almada, encenada pela espanhola Ana Zamora, dá vida a figuras que Gil Vicente inventou há 500 anos.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Bibliotecária</dc:creator>
  <cp:lastModifiedBy>Bibliotecária</cp:lastModifiedBy>
  <cp:revision>17</cp:revision>
  <dcterms:created xsi:type="dcterms:W3CDTF">2018-11-09T11:04:59Z</dcterms:created>
  <dcterms:modified xsi:type="dcterms:W3CDTF">2018-11-12T09:38:16Z</dcterms:modified>
</cp:coreProperties>
</file>