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9" r:id="rId7"/>
    <p:sldId id="261" r:id="rId8"/>
    <p:sldId id="263" r:id="rId9"/>
    <p:sldId id="262" r:id="rId10"/>
    <p:sldId id="265" r:id="rId11"/>
    <p:sldId id="267" r:id="rId12"/>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a:t>Clique para editar o estilo</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Faça clique para editar o estilo</a:t>
            </a:r>
          </a:p>
        </p:txBody>
      </p:sp>
      <p:sp>
        <p:nvSpPr>
          <p:cNvPr id="4" name="Marcador de Posição da Data 3"/>
          <p:cNvSpPr>
            <a:spLocks noGrp="1"/>
          </p:cNvSpPr>
          <p:nvPr>
            <p:ph type="dt" sz="half" idx="10"/>
          </p:nvPr>
        </p:nvSpPr>
        <p:spPr/>
        <p:txBody>
          <a:bodyPr/>
          <a:lstStyle/>
          <a:p>
            <a:fld id="{CF446E9D-5B6A-4076-A325-207B46CE3777}" type="datetimeFigureOut">
              <a:rPr lang="pt-PT" smtClean="0"/>
              <a:t>23/02/2022</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32BD5C6D-5517-4387-B7C4-48FF664D5D6A}" type="slidenum">
              <a:rPr lang="pt-PT" smtClean="0"/>
              <a:t>‹nº›</a:t>
            </a:fld>
            <a:endParaRPr lang="pt-P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Texto Vertical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CF446E9D-5B6A-4076-A325-207B46CE3777}" type="datetimeFigureOut">
              <a:rPr lang="pt-PT" smtClean="0"/>
              <a:t>23/02/2022</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32BD5C6D-5517-4387-B7C4-48FF664D5D6A}" type="slidenum">
              <a:rPr lang="pt-PT" smtClean="0"/>
              <a:t>‹nº›</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a:t>Clique para editar o estilo</a:t>
            </a:r>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CF446E9D-5B6A-4076-A325-207B46CE3777}" type="datetimeFigureOut">
              <a:rPr lang="pt-PT" smtClean="0"/>
              <a:t>23/02/2022</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32BD5C6D-5517-4387-B7C4-48FF664D5D6A}" type="slidenum">
              <a:rPr lang="pt-PT" smtClean="0"/>
              <a:t>‹nº›</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CF446E9D-5B6A-4076-A325-207B46CE3777}" type="datetimeFigureOut">
              <a:rPr lang="pt-PT" smtClean="0"/>
              <a:t>23/02/2022</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32BD5C6D-5517-4387-B7C4-48FF664D5D6A}" type="slidenum">
              <a:rPr lang="pt-PT" smtClean="0"/>
              <a:t>‹nº›</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a:t>Clique para editar o estilo</a:t>
            </a:r>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a:t>
            </a:r>
          </a:p>
        </p:txBody>
      </p:sp>
      <p:sp>
        <p:nvSpPr>
          <p:cNvPr id="4" name="Marcador de Posição da Data 3"/>
          <p:cNvSpPr>
            <a:spLocks noGrp="1"/>
          </p:cNvSpPr>
          <p:nvPr>
            <p:ph type="dt" sz="half" idx="10"/>
          </p:nvPr>
        </p:nvSpPr>
        <p:spPr/>
        <p:txBody>
          <a:bodyPr/>
          <a:lstStyle/>
          <a:p>
            <a:fld id="{CF446E9D-5B6A-4076-A325-207B46CE3777}" type="datetimeFigureOut">
              <a:rPr lang="pt-PT" smtClean="0"/>
              <a:t>23/02/2022</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32BD5C6D-5517-4387-B7C4-48FF664D5D6A}" type="slidenum">
              <a:rPr lang="pt-PT" smtClean="0"/>
              <a:t>‹nº›</a: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p:cNvSpPr>
            <a:spLocks noGrp="1"/>
          </p:cNvSpPr>
          <p:nvPr>
            <p:ph type="dt" sz="half" idx="10"/>
          </p:nvPr>
        </p:nvSpPr>
        <p:spPr/>
        <p:txBody>
          <a:bodyPr/>
          <a:lstStyle/>
          <a:p>
            <a:fld id="{CF446E9D-5B6A-4076-A325-207B46CE3777}" type="datetimeFigureOut">
              <a:rPr lang="pt-PT" smtClean="0"/>
              <a:t>23/02/2022</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32BD5C6D-5517-4387-B7C4-48FF664D5D6A}" type="slidenum">
              <a:rPr lang="pt-PT" smtClean="0"/>
              <a:t>‹nº›</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a:t>Clique para editar o estilo</a:t>
            </a:r>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p:cNvSpPr>
            <a:spLocks noGrp="1"/>
          </p:cNvSpPr>
          <p:nvPr>
            <p:ph type="dt" sz="half" idx="10"/>
          </p:nvPr>
        </p:nvSpPr>
        <p:spPr/>
        <p:txBody>
          <a:bodyPr/>
          <a:lstStyle/>
          <a:p>
            <a:fld id="{CF446E9D-5B6A-4076-A325-207B46CE3777}" type="datetimeFigureOut">
              <a:rPr lang="pt-PT" smtClean="0"/>
              <a:t>23/02/2022</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32BD5C6D-5517-4387-B7C4-48FF664D5D6A}" type="slidenum">
              <a:rPr lang="pt-PT" smtClean="0"/>
              <a:t>‹nº›</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a Data 2"/>
          <p:cNvSpPr>
            <a:spLocks noGrp="1"/>
          </p:cNvSpPr>
          <p:nvPr>
            <p:ph type="dt" sz="half" idx="10"/>
          </p:nvPr>
        </p:nvSpPr>
        <p:spPr/>
        <p:txBody>
          <a:bodyPr/>
          <a:lstStyle/>
          <a:p>
            <a:fld id="{CF446E9D-5B6A-4076-A325-207B46CE3777}" type="datetimeFigureOut">
              <a:rPr lang="pt-PT" smtClean="0"/>
              <a:t>23/02/2022</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32BD5C6D-5517-4387-B7C4-48FF664D5D6A}" type="slidenum">
              <a:rPr lang="pt-PT" smtClean="0"/>
              <a:t>‹nº›</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CF446E9D-5B6A-4076-A325-207B46CE3777}" type="datetimeFigureOut">
              <a:rPr lang="pt-PT" smtClean="0"/>
              <a:t>23/02/2022</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32BD5C6D-5517-4387-B7C4-48FF664D5D6A}" type="slidenum">
              <a:rPr lang="pt-PT" smtClean="0"/>
              <a:t>‹nº›</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a:t>Clique para editar o estilo</a:t>
            </a:r>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Marcador de Posição da Data 4"/>
          <p:cNvSpPr>
            <a:spLocks noGrp="1"/>
          </p:cNvSpPr>
          <p:nvPr>
            <p:ph type="dt" sz="half" idx="10"/>
          </p:nvPr>
        </p:nvSpPr>
        <p:spPr/>
        <p:txBody>
          <a:bodyPr/>
          <a:lstStyle/>
          <a:p>
            <a:fld id="{CF446E9D-5B6A-4076-A325-207B46CE3777}" type="datetimeFigureOut">
              <a:rPr lang="pt-PT" smtClean="0"/>
              <a:t>23/02/2022</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32BD5C6D-5517-4387-B7C4-48FF664D5D6A}" type="slidenum">
              <a:rPr lang="pt-PT" smtClean="0"/>
              <a:t>‹nº›</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a:t>Clique para editar o estilo</a:t>
            </a:r>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Marcador de Posição da Data 4"/>
          <p:cNvSpPr>
            <a:spLocks noGrp="1"/>
          </p:cNvSpPr>
          <p:nvPr>
            <p:ph type="dt" sz="half" idx="10"/>
          </p:nvPr>
        </p:nvSpPr>
        <p:spPr/>
        <p:txBody>
          <a:bodyPr/>
          <a:lstStyle/>
          <a:p>
            <a:fld id="{CF446E9D-5B6A-4076-A325-207B46CE3777}" type="datetimeFigureOut">
              <a:rPr lang="pt-PT" smtClean="0"/>
              <a:t>23/02/2022</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32BD5C6D-5517-4387-B7C4-48FF664D5D6A}" type="slidenum">
              <a:rPr lang="pt-PT" smtClean="0"/>
              <a:t>‹nº›</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a:t>Clique para editar o estilo</a:t>
            </a:r>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446E9D-5B6A-4076-A325-207B46CE3777}" type="datetimeFigureOut">
              <a:rPr lang="pt-PT" smtClean="0"/>
              <a:t>23/02/2022</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BD5C6D-5517-4387-B7C4-48FF664D5D6A}" type="slidenum">
              <a:rPr lang="pt-PT" smtClean="0"/>
              <a:t>‹nº›</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cdn.teckler.com/images/SECULOS/52e21c378f37ee0dafb0d82c7832c2a1.jpg" TargetMode="External"/><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p:cNvSpPr>
            <a:spLocks noGrp="1"/>
          </p:cNvSpPr>
          <p:nvPr>
            <p:ph type="title"/>
          </p:nvPr>
        </p:nvSpPr>
        <p:spPr/>
        <p:txBody>
          <a:bodyPr/>
          <a:lstStyle/>
          <a:p>
            <a:endParaRPr lang="pt-PT"/>
          </a:p>
        </p:txBody>
      </p:sp>
      <p:sp>
        <p:nvSpPr>
          <p:cNvPr id="11" name="Marcador de Posição da Imagem 10"/>
          <p:cNvSpPr>
            <a:spLocks noGrp="1"/>
          </p:cNvSpPr>
          <p:nvPr>
            <p:ph type="pic" idx="1"/>
          </p:nvPr>
        </p:nvSpPr>
        <p:spPr/>
      </p:sp>
      <p:sp>
        <p:nvSpPr>
          <p:cNvPr id="12" name="Marcador de Posição do Texto 11"/>
          <p:cNvSpPr>
            <a:spLocks noGrp="1"/>
          </p:cNvSpPr>
          <p:nvPr>
            <p:ph type="body" sz="half" idx="2"/>
          </p:nvPr>
        </p:nvSpPr>
        <p:spPr/>
        <p:txBody>
          <a:bodyPr/>
          <a:lstStyle/>
          <a:p>
            <a:endParaRPr lang="pt-PT"/>
          </a:p>
        </p:txBody>
      </p:sp>
      <p:pic>
        <p:nvPicPr>
          <p:cNvPr id="4" name="Imagem 3" descr="http://4.bp.blogspot.com/_O2smUH_1hFY/TRIjOt2javI/AAAAAAAAFN4/HmoakiklzDc/s1600/talabheim_paper.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5" name="Rectângulo arredondado 4"/>
          <p:cNvSpPr/>
          <p:nvPr/>
        </p:nvSpPr>
        <p:spPr>
          <a:xfrm>
            <a:off x="2123728" y="476672"/>
            <a:ext cx="4608512" cy="1152128"/>
          </a:xfrm>
          <a:prstGeom prst="round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pt-PT" sz="2800" b="1" dirty="0">
                <a:solidFill>
                  <a:schemeClr val="bg2">
                    <a:lumMod val="25000"/>
                  </a:schemeClr>
                </a:solidFill>
                <a:latin typeface="Bookman Old Style" pitchFamily="18" charset="0"/>
              </a:rPr>
              <a:t>O CADERNO DO AVÔ HEINRICH</a:t>
            </a:r>
          </a:p>
        </p:txBody>
      </p:sp>
      <p:pic>
        <p:nvPicPr>
          <p:cNvPr id="11266" name="Picture 2" descr="http://t2.gstatic.com/images?q=tbn:ANd9GcQyrvjATqwY4e3_pNidoTtQIHeMB-A9S9LAzUbRqHfRyOQDoMsIFl0GqG7T"/>
          <p:cNvPicPr>
            <a:picLocks noChangeAspect="1" noChangeArrowheads="1"/>
          </p:cNvPicPr>
          <p:nvPr/>
        </p:nvPicPr>
        <p:blipFill>
          <a:blip r:embed="rId3" cstate="print"/>
          <a:srcRect/>
          <a:stretch>
            <a:fillRect/>
          </a:stretch>
        </p:blipFill>
        <p:spPr bwMode="auto">
          <a:xfrm>
            <a:off x="899592" y="2060848"/>
            <a:ext cx="2520280" cy="3821963"/>
          </a:xfrm>
          <a:prstGeom prst="rect">
            <a:avLst/>
          </a:prstGeom>
          <a:noFill/>
        </p:spPr>
      </p:pic>
      <p:sp>
        <p:nvSpPr>
          <p:cNvPr id="13" name="Rectângulo arredondado 12"/>
          <p:cNvSpPr/>
          <p:nvPr/>
        </p:nvSpPr>
        <p:spPr>
          <a:xfrm>
            <a:off x="6012160" y="5157192"/>
            <a:ext cx="2448272" cy="936104"/>
          </a:xfrm>
          <a:prstGeom prst="round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pt-PT" b="1" dirty="0">
                <a:solidFill>
                  <a:schemeClr val="bg2">
                    <a:lumMod val="25000"/>
                  </a:schemeClr>
                </a:solidFill>
              </a:rPr>
              <a:t>RICARDO BESSA</a:t>
            </a:r>
          </a:p>
          <a:p>
            <a:pPr algn="ctr"/>
            <a:r>
              <a:rPr lang="pt-PT" b="1" dirty="0">
                <a:solidFill>
                  <a:schemeClr val="bg2">
                    <a:lumMod val="25000"/>
                  </a:schemeClr>
                </a:solidFill>
              </a:rPr>
              <a:t>6º C      Nº 24</a:t>
            </a:r>
          </a:p>
        </p:txBody>
      </p:sp>
      <p:pic>
        <p:nvPicPr>
          <p:cNvPr id="14" name="Imagem 13" descr="http://4.bp.blogspot.com/-yPq9QJUp60Q/UAyVw2cWfNI/AAAAAAAAEuw/jSmUQBaGq0Y/s400/gueto+de+Vars%C3%B3via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7944" y="1988840"/>
            <a:ext cx="4386064" cy="2736304"/>
          </a:xfrm>
          <a:prstGeom prst="ellipse">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sp>
        <p:nvSpPr>
          <p:cNvPr id="3" name="Marcador de Posição da Imagem 2"/>
          <p:cNvSpPr>
            <a:spLocks noGrp="1"/>
          </p:cNvSpPr>
          <p:nvPr>
            <p:ph type="pic" idx="1"/>
          </p:nvPr>
        </p:nvSpPr>
        <p:spPr/>
      </p:sp>
      <p:sp>
        <p:nvSpPr>
          <p:cNvPr id="4" name="Marcador de Posição do Texto 3"/>
          <p:cNvSpPr>
            <a:spLocks noGrp="1"/>
          </p:cNvSpPr>
          <p:nvPr>
            <p:ph type="body" sz="half" idx="2"/>
          </p:nvPr>
        </p:nvSpPr>
        <p:spPr/>
        <p:txBody>
          <a:bodyPr/>
          <a:lstStyle/>
          <a:p>
            <a:endParaRPr lang="pt-PT"/>
          </a:p>
        </p:txBody>
      </p:sp>
      <p:pic>
        <p:nvPicPr>
          <p:cNvPr id="5" name="Imagem 4" descr="http://4.bp.blogspot.com/_O2smUH_1hFY/TRIjOt2javI/AAAAAAAAFN4/HmoakiklzDc/s1600/talabheim_paper.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8" name="Rectângulo arredondado 7"/>
          <p:cNvSpPr/>
          <p:nvPr/>
        </p:nvSpPr>
        <p:spPr>
          <a:xfrm>
            <a:off x="2051720" y="476672"/>
            <a:ext cx="4608512" cy="720080"/>
          </a:xfrm>
          <a:prstGeom prst="round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pt-PT" sz="2000" b="1" dirty="0">
                <a:solidFill>
                  <a:schemeClr val="bg2">
                    <a:lumMod val="25000"/>
                  </a:schemeClr>
                </a:solidFill>
                <a:latin typeface="Bookman Old Style" pitchFamily="18" charset="0"/>
              </a:rPr>
              <a:t>PERCEBERAM A HISTÓRIA?</a:t>
            </a:r>
          </a:p>
        </p:txBody>
      </p:sp>
      <p:pic>
        <p:nvPicPr>
          <p:cNvPr id="7" name="Imagem 6" descr="http://weblog.aventar.eu/atuleirus.weblog.com.pt/arquivo/gueto.g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772816"/>
            <a:ext cx="4104456" cy="3312368"/>
          </a:xfrm>
          <a:prstGeom prst="rect">
            <a:avLst/>
          </a:prstGeom>
          <a:noFill/>
          <a:ln>
            <a:solidFill>
              <a:schemeClr val="tx1"/>
            </a:solidFill>
          </a:ln>
        </p:spPr>
      </p:pic>
      <p:sp>
        <p:nvSpPr>
          <p:cNvPr id="9" name="Rectângulo 8"/>
          <p:cNvSpPr/>
          <p:nvPr/>
        </p:nvSpPr>
        <p:spPr>
          <a:xfrm>
            <a:off x="4716016" y="1412776"/>
            <a:ext cx="3816424" cy="36724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PT" b="1" dirty="0"/>
          </a:p>
          <a:p>
            <a:pPr algn="just"/>
            <a:endParaRPr lang="pt-PT" b="1" dirty="0"/>
          </a:p>
          <a:p>
            <a:pPr algn="just"/>
            <a:r>
              <a:rPr lang="pt-PT" b="1" dirty="0"/>
              <a:t>1 – Em que país e cidade se passa a história?</a:t>
            </a:r>
          </a:p>
          <a:p>
            <a:pPr algn="just"/>
            <a:endParaRPr lang="pt-PT" b="1" dirty="0"/>
          </a:p>
          <a:p>
            <a:pPr algn="just"/>
            <a:r>
              <a:rPr lang="pt-PT" b="1" dirty="0"/>
              <a:t>2 – Tudo se passa durante  o período de uma Guerra Mundial. A primeira ou a Segunda?</a:t>
            </a:r>
          </a:p>
          <a:p>
            <a:pPr algn="just"/>
            <a:endParaRPr lang="pt-PT" b="1" dirty="0"/>
          </a:p>
          <a:p>
            <a:pPr algn="just"/>
            <a:r>
              <a:rPr lang="pt-PT" b="1" dirty="0"/>
              <a:t>3 – Como é que os  judeus eram tratados pelo regime alemão nazi?</a:t>
            </a:r>
          </a:p>
          <a:p>
            <a:pPr algn="just"/>
            <a:endParaRPr lang="pt-PT" b="1" dirty="0"/>
          </a:p>
          <a:p>
            <a:pPr algn="just"/>
            <a:r>
              <a:rPr lang="pt-PT" b="1" dirty="0"/>
              <a:t>4 – Para que país fugiu Heinrich com a sua mãe?</a:t>
            </a:r>
          </a:p>
          <a:p>
            <a:pPr algn="just"/>
            <a:endParaRPr lang="pt-PT" b="1" dirty="0"/>
          </a:p>
          <a:p>
            <a:pPr algn="just"/>
            <a:endParaRPr lang="pt-PT" b="1" dirty="0"/>
          </a:p>
          <a:p>
            <a:pPr algn="just"/>
            <a:endParaRPr lang="pt-PT" b="1" dirty="0"/>
          </a:p>
        </p:txBody>
      </p:sp>
      <p:sp>
        <p:nvSpPr>
          <p:cNvPr id="10" name="Rectângulo 9"/>
          <p:cNvSpPr/>
          <p:nvPr/>
        </p:nvSpPr>
        <p:spPr>
          <a:xfrm>
            <a:off x="467544" y="5301208"/>
            <a:ext cx="8064896"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b="1" dirty="0"/>
              <a:t>5 – </a:t>
            </a:r>
            <a:r>
              <a:rPr lang="pt-PT" b="1" dirty="0">
                <a:solidFill>
                  <a:schemeClr val="bg1"/>
                </a:solidFill>
              </a:rPr>
              <a:t>Qual a profissão que </a:t>
            </a:r>
            <a:r>
              <a:rPr lang="pt-PT" b="1" dirty="0" err="1">
                <a:solidFill>
                  <a:schemeClr val="bg1"/>
                </a:solidFill>
              </a:rPr>
              <a:t>Józef</a:t>
            </a:r>
            <a:r>
              <a:rPr lang="pt-PT" b="1" dirty="0">
                <a:solidFill>
                  <a:schemeClr val="bg1"/>
                </a:solidFill>
              </a:rPr>
              <a:t> irá ter no futuro?</a:t>
            </a:r>
            <a:endParaRPr lang="pt-PT" dirty="0">
              <a:solidFill>
                <a:schemeClr val="bg1"/>
              </a:solidFill>
            </a:endParaRPr>
          </a:p>
          <a:p>
            <a:pPr algn="just"/>
            <a:endParaRPr lang="pt-PT" dirty="0"/>
          </a:p>
          <a:p>
            <a:pPr algn="just"/>
            <a:r>
              <a:rPr lang="pt-PT" dirty="0"/>
              <a:t>6 – </a:t>
            </a:r>
            <a:r>
              <a:rPr lang="pt-PT" b="1" dirty="0"/>
              <a:t>Onde é que Heinrich escondeu o caderno desta história para deixar ao neto?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sp>
        <p:nvSpPr>
          <p:cNvPr id="3" name="Marcador de Posição da Imagem 2"/>
          <p:cNvSpPr>
            <a:spLocks noGrp="1"/>
          </p:cNvSpPr>
          <p:nvPr>
            <p:ph type="pic" idx="1"/>
          </p:nvPr>
        </p:nvSpPr>
        <p:spPr/>
      </p:sp>
      <p:sp>
        <p:nvSpPr>
          <p:cNvPr id="4" name="Marcador de Posição do Texto 3"/>
          <p:cNvSpPr>
            <a:spLocks noGrp="1"/>
          </p:cNvSpPr>
          <p:nvPr>
            <p:ph type="body" sz="half" idx="2"/>
          </p:nvPr>
        </p:nvSpPr>
        <p:spPr/>
        <p:txBody>
          <a:bodyPr/>
          <a:lstStyle/>
          <a:p>
            <a:endParaRPr lang="pt-PT"/>
          </a:p>
        </p:txBody>
      </p:sp>
      <p:pic>
        <p:nvPicPr>
          <p:cNvPr id="5" name="Imagem 4" descr="http://4.bp.blogspot.com/_O2smUH_1hFY/TRIjOt2javI/AAAAAAAAFN4/HmoakiklzDc/s1600/talabheim_paper.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8" name="Rectângulo arredondado 7"/>
          <p:cNvSpPr/>
          <p:nvPr/>
        </p:nvSpPr>
        <p:spPr>
          <a:xfrm>
            <a:off x="2123728" y="547662"/>
            <a:ext cx="4608512" cy="649089"/>
          </a:xfrm>
          <a:prstGeom prst="round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pt-PT" sz="2400" b="1" dirty="0">
                <a:solidFill>
                  <a:schemeClr val="bg2">
                    <a:lumMod val="25000"/>
                  </a:schemeClr>
                </a:solidFill>
                <a:latin typeface="Bookman Old Style" pitchFamily="18" charset="0"/>
              </a:rPr>
              <a:t>NÃO ESQUEÇAS ESTA HISTÓRIA!!!!</a:t>
            </a:r>
          </a:p>
        </p:txBody>
      </p:sp>
      <p:pic>
        <p:nvPicPr>
          <p:cNvPr id="9" name="Imagem 8" descr="http://www.infoescola.com/wp-content/uploads/2009/10/Gueto-de-Vars%C3%B3via.g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1412776"/>
            <a:ext cx="6768752" cy="4824536"/>
          </a:xfrm>
          <a:prstGeom prst="rect">
            <a:avLst/>
          </a:prstGeom>
          <a:noFill/>
          <a:ln>
            <a:solidFill>
              <a:schemeClr val="tx1"/>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sp>
        <p:nvSpPr>
          <p:cNvPr id="3" name="Marcador de Posição da Imagem 2"/>
          <p:cNvSpPr>
            <a:spLocks noGrp="1"/>
          </p:cNvSpPr>
          <p:nvPr>
            <p:ph type="pic" idx="1"/>
          </p:nvPr>
        </p:nvSpPr>
        <p:spPr/>
      </p:sp>
      <p:sp>
        <p:nvSpPr>
          <p:cNvPr id="4" name="Marcador de Posição do Texto 3"/>
          <p:cNvSpPr>
            <a:spLocks noGrp="1"/>
          </p:cNvSpPr>
          <p:nvPr>
            <p:ph type="body" sz="half" idx="2"/>
          </p:nvPr>
        </p:nvSpPr>
        <p:spPr/>
        <p:txBody>
          <a:bodyPr/>
          <a:lstStyle/>
          <a:p>
            <a:endParaRPr lang="pt-PT"/>
          </a:p>
        </p:txBody>
      </p:sp>
      <p:pic>
        <p:nvPicPr>
          <p:cNvPr id="5" name="Imagem 4" descr="http://4.bp.blogspot.com/_O2smUH_1hFY/TRIjOt2javI/AAAAAAAAFN4/HmoakiklzDc/s1600/talabheim_paper.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6" name="Rectângulo arredondado 5"/>
          <p:cNvSpPr/>
          <p:nvPr/>
        </p:nvSpPr>
        <p:spPr>
          <a:xfrm>
            <a:off x="899592" y="1124744"/>
            <a:ext cx="7344816" cy="4608512"/>
          </a:xfrm>
          <a:prstGeom prst="round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r>
              <a:rPr lang="pt-PT" sz="2400" b="1" u="sng" dirty="0">
                <a:solidFill>
                  <a:schemeClr val="bg2">
                    <a:lumMod val="25000"/>
                  </a:schemeClr>
                </a:solidFill>
              </a:rPr>
              <a:t>TÍTULO</a:t>
            </a:r>
            <a:r>
              <a:rPr lang="pt-PT" sz="2400" b="1" dirty="0">
                <a:solidFill>
                  <a:schemeClr val="bg2">
                    <a:lumMod val="25000"/>
                  </a:schemeClr>
                </a:solidFill>
              </a:rPr>
              <a:t>: “O Caderno do Avô Heinrich”</a:t>
            </a:r>
          </a:p>
          <a:p>
            <a:endParaRPr lang="pt-PT" sz="2400" b="1" dirty="0">
              <a:solidFill>
                <a:schemeClr val="bg2">
                  <a:lumMod val="25000"/>
                </a:schemeClr>
              </a:solidFill>
            </a:endParaRPr>
          </a:p>
          <a:p>
            <a:r>
              <a:rPr lang="pt-PT" sz="2400" b="1" u="sng" dirty="0">
                <a:solidFill>
                  <a:schemeClr val="bg2">
                    <a:lumMod val="25000"/>
                  </a:schemeClr>
                </a:solidFill>
              </a:rPr>
              <a:t>AUTORA</a:t>
            </a:r>
            <a:r>
              <a:rPr lang="pt-PT" sz="2400" b="1" dirty="0">
                <a:solidFill>
                  <a:schemeClr val="bg2">
                    <a:lumMod val="25000"/>
                  </a:schemeClr>
                </a:solidFill>
              </a:rPr>
              <a:t>: Conceição Dinis Tomé</a:t>
            </a:r>
          </a:p>
          <a:p>
            <a:endParaRPr lang="pt-PT" sz="2400" b="1" dirty="0">
              <a:solidFill>
                <a:schemeClr val="bg2">
                  <a:lumMod val="25000"/>
                </a:schemeClr>
              </a:solidFill>
            </a:endParaRPr>
          </a:p>
          <a:p>
            <a:r>
              <a:rPr lang="pt-PT" sz="2400" b="1" u="sng" dirty="0">
                <a:solidFill>
                  <a:schemeClr val="bg2">
                    <a:lumMod val="25000"/>
                  </a:schemeClr>
                </a:solidFill>
              </a:rPr>
              <a:t>EDITORA</a:t>
            </a:r>
            <a:r>
              <a:rPr lang="pt-PT" sz="2400" b="1" dirty="0">
                <a:solidFill>
                  <a:schemeClr val="bg2">
                    <a:lumMod val="25000"/>
                  </a:schemeClr>
                </a:solidFill>
              </a:rPr>
              <a:t>: Editorial Presença</a:t>
            </a:r>
          </a:p>
          <a:p>
            <a:endParaRPr lang="pt-PT" sz="2400" b="1" dirty="0">
              <a:solidFill>
                <a:schemeClr val="bg2">
                  <a:lumMod val="25000"/>
                </a:schemeClr>
              </a:solidFill>
            </a:endParaRPr>
          </a:p>
          <a:p>
            <a:r>
              <a:rPr lang="pt-PT" sz="2400" b="1" u="sng" dirty="0">
                <a:solidFill>
                  <a:schemeClr val="bg2">
                    <a:lumMod val="25000"/>
                  </a:schemeClr>
                </a:solidFill>
              </a:rPr>
              <a:t>DATA DE EDIÇÃO</a:t>
            </a:r>
            <a:r>
              <a:rPr lang="pt-PT" sz="2400" b="1" dirty="0">
                <a:solidFill>
                  <a:schemeClr val="bg2">
                    <a:lumMod val="25000"/>
                  </a:schemeClr>
                </a:solidFill>
              </a:rPr>
              <a:t>:  setembro de 2013</a:t>
            </a:r>
          </a:p>
          <a:p>
            <a:endParaRPr lang="pt-PT" sz="2400" b="1" dirty="0">
              <a:solidFill>
                <a:schemeClr val="bg2">
                  <a:lumMod val="25000"/>
                </a:schemeClr>
              </a:solidFill>
            </a:endParaRPr>
          </a:p>
          <a:p>
            <a:r>
              <a:rPr lang="pt-PT" sz="2400" b="1" u="sng" dirty="0">
                <a:solidFill>
                  <a:schemeClr val="bg2">
                    <a:lumMod val="25000"/>
                  </a:schemeClr>
                </a:solidFill>
              </a:rPr>
              <a:t>COLEÇÃO</a:t>
            </a:r>
            <a:r>
              <a:rPr lang="pt-PT" sz="2400" b="1" dirty="0">
                <a:solidFill>
                  <a:schemeClr val="bg2">
                    <a:lumMod val="25000"/>
                  </a:schemeClr>
                </a:solidFill>
              </a:rPr>
              <a:t>: Estrela do Mar</a:t>
            </a:r>
            <a:endParaRPr lang="pt-PT" sz="2400" b="1" u="sng" dirty="0">
              <a:solidFill>
                <a:schemeClr val="bg2">
                  <a:lumMod val="25000"/>
                </a:schemeClr>
              </a:solidFill>
            </a:endParaRPr>
          </a:p>
        </p:txBody>
      </p:sp>
      <p:pic>
        <p:nvPicPr>
          <p:cNvPr id="7" name="Picture 2" descr="http://t2.gstatic.com/images?q=tbn:ANd9GcQyrvjATqwY4e3_pNidoTtQIHeMB-A9S9LAzUbRqHfRyOQDoMsIFl0GqG7T"/>
          <p:cNvPicPr>
            <a:picLocks noChangeAspect="1" noChangeArrowheads="1"/>
          </p:cNvPicPr>
          <p:nvPr/>
        </p:nvPicPr>
        <p:blipFill>
          <a:blip r:embed="rId3" cstate="print"/>
          <a:srcRect/>
          <a:stretch>
            <a:fillRect/>
          </a:stretch>
        </p:blipFill>
        <p:spPr bwMode="auto">
          <a:xfrm>
            <a:off x="6588224" y="1484784"/>
            <a:ext cx="1329539" cy="201622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sp>
        <p:nvSpPr>
          <p:cNvPr id="3" name="Marcador de Posição da Imagem 2"/>
          <p:cNvSpPr>
            <a:spLocks noGrp="1"/>
          </p:cNvSpPr>
          <p:nvPr>
            <p:ph type="pic" idx="1"/>
          </p:nvPr>
        </p:nvSpPr>
        <p:spPr/>
      </p:sp>
      <p:sp>
        <p:nvSpPr>
          <p:cNvPr id="4" name="Marcador de Posição do Texto 3"/>
          <p:cNvSpPr>
            <a:spLocks noGrp="1"/>
          </p:cNvSpPr>
          <p:nvPr>
            <p:ph type="body" sz="half" idx="2"/>
          </p:nvPr>
        </p:nvSpPr>
        <p:spPr/>
        <p:txBody>
          <a:bodyPr/>
          <a:lstStyle/>
          <a:p>
            <a:endParaRPr lang="pt-PT"/>
          </a:p>
        </p:txBody>
      </p:sp>
      <p:pic>
        <p:nvPicPr>
          <p:cNvPr id="5" name="Imagem 4" descr="http://4.bp.blogspot.com/_O2smUH_1hFY/TRIjOt2javI/AAAAAAAAFN4/HmoakiklzDc/s1600/talabheim_paper.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6" name="Rectângulo arredondado 5"/>
          <p:cNvSpPr/>
          <p:nvPr/>
        </p:nvSpPr>
        <p:spPr>
          <a:xfrm>
            <a:off x="2123728" y="476672"/>
            <a:ext cx="4608512" cy="1152128"/>
          </a:xfrm>
          <a:prstGeom prst="round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pt-PT" sz="3600" b="1" dirty="0">
                <a:solidFill>
                  <a:schemeClr val="bg2">
                    <a:lumMod val="25000"/>
                  </a:schemeClr>
                </a:solidFill>
                <a:latin typeface="Bookman Old Style" pitchFamily="18" charset="0"/>
              </a:rPr>
              <a:t>A AUTORA</a:t>
            </a:r>
          </a:p>
        </p:txBody>
      </p:sp>
      <p:sp>
        <p:nvSpPr>
          <p:cNvPr id="7" name="Rectângulo 6"/>
          <p:cNvSpPr/>
          <p:nvPr/>
        </p:nvSpPr>
        <p:spPr>
          <a:xfrm>
            <a:off x="4139952" y="1988840"/>
            <a:ext cx="4824536" cy="4320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endParaRPr lang="pt-PT" sz="1200" dirty="0"/>
          </a:p>
          <a:p>
            <a:endParaRPr lang="pt-PT" sz="1200" dirty="0"/>
          </a:p>
          <a:p>
            <a:pPr algn="just">
              <a:buFont typeface="Wingdings" pitchFamily="2" charset="2"/>
              <a:buChar char="v"/>
            </a:pPr>
            <a:r>
              <a:rPr lang="pt-PT" sz="1600" dirty="0"/>
              <a:t> </a:t>
            </a:r>
            <a:r>
              <a:rPr lang="pt-PT" sz="1600" b="1" u="sng" dirty="0"/>
              <a:t>Nome</a:t>
            </a:r>
            <a:r>
              <a:rPr lang="pt-PT" sz="1600" dirty="0"/>
              <a:t>: Maria da Conceição Dinis Alves Ferreira Tomé.</a:t>
            </a:r>
          </a:p>
          <a:p>
            <a:pPr algn="just">
              <a:buFont typeface="Wingdings" pitchFamily="2" charset="2"/>
              <a:buChar char="v"/>
            </a:pPr>
            <a:endParaRPr lang="pt-PT" sz="1600" dirty="0"/>
          </a:p>
          <a:p>
            <a:pPr algn="just">
              <a:buFont typeface="Wingdings" pitchFamily="2" charset="2"/>
              <a:buChar char="v"/>
            </a:pPr>
            <a:r>
              <a:rPr lang="pt-PT" sz="1600" dirty="0"/>
              <a:t> </a:t>
            </a:r>
            <a:r>
              <a:rPr lang="pt-PT" sz="1600" b="1" u="sng" dirty="0"/>
              <a:t>Nacionalidade</a:t>
            </a:r>
            <a:r>
              <a:rPr lang="pt-PT" sz="1600" dirty="0"/>
              <a:t>: portuguesa.</a:t>
            </a:r>
          </a:p>
          <a:p>
            <a:pPr algn="just"/>
            <a:endParaRPr lang="pt-PT" sz="1600" dirty="0"/>
          </a:p>
          <a:p>
            <a:pPr algn="just">
              <a:buFont typeface="Wingdings" pitchFamily="2" charset="2"/>
              <a:buChar char="v"/>
            </a:pPr>
            <a:r>
              <a:rPr lang="pt-PT" sz="1600" b="1" u="sng" dirty="0"/>
              <a:t>Profissão</a:t>
            </a:r>
            <a:r>
              <a:rPr lang="pt-PT" sz="1600" dirty="0"/>
              <a:t>: professora numa escola básica em Viseu.</a:t>
            </a:r>
          </a:p>
          <a:p>
            <a:pPr algn="just">
              <a:buFont typeface="Wingdings" pitchFamily="2" charset="2"/>
              <a:buChar char="v"/>
            </a:pPr>
            <a:endParaRPr lang="pt-PT" sz="1600" dirty="0"/>
          </a:p>
          <a:p>
            <a:pPr algn="just">
              <a:buFont typeface="Wingdings" pitchFamily="2" charset="2"/>
              <a:buChar char="v"/>
            </a:pPr>
            <a:r>
              <a:rPr lang="pt-PT" sz="1600" dirty="0"/>
              <a:t> </a:t>
            </a:r>
            <a:r>
              <a:rPr lang="pt-PT" sz="1600" b="1" u="sng" dirty="0"/>
              <a:t>Obra</a:t>
            </a:r>
            <a:r>
              <a:rPr lang="pt-PT" sz="1600" dirty="0"/>
              <a:t>: contos infantis </a:t>
            </a:r>
            <a:r>
              <a:rPr lang="pt-PT" sz="1600" i="1" dirty="0"/>
              <a:t>A Lua e o Pirilampo</a:t>
            </a:r>
            <a:r>
              <a:rPr lang="pt-PT" sz="1600" dirty="0"/>
              <a:t> e </a:t>
            </a:r>
            <a:r>
              <a:rPr lang="pt-PT" sz="1600" i="1" dirty="0"/>
              <a:t>História do rapaz que se tornou fazedor de estrelas.</a:t>
            </a:r>
          </a:p>
          <a:p>
            <a:pPr algn="just">
              <a:buFont typeface="Wingdings" pitchFamily="2" charset="2"/>
              <a:buChar char="v"/>
            </a:pPr>
            <a:endParaRPr lang="pt-PT" sz="1600" i="1" dirty="0"/>
          </a:p>
          <a:p>
            <a:pPr algn="just">
              <a:buFont typeface="Wingdings" pitchFamily="2" charset="2"/>
              <a:buChar char="v"/>
            </a:pPr>
            <a:r>
              <a:rPr lang="pt-PT" sz="1600" i="1" dirty="0"/>
              <a:t> </a:t>
            </a:r>
            <a:r>
              <a:rPr lang="pt-PT" sz="1600" b="1" i="1" u="sng" dirty="0"/>
              <a:t>Prémios</a:t>
            </a:r>
            <a:r>
              <a:rPr lang="pt-PT" sz="1600" i="1" dirty="0"/>
              <a:t>: vencedora do concurso de Literatura Infantojuvenil (2009) e ganhou o prémio Maria Rosa Colaço (2012).</a:t>
            </a:r>
          </a:p>
          <a:p>
            <a:pPr algn="just">
              <a:buFont typeface="Wingdings" pitchFamily="2" charset="2"/>
              <a:buChar char="v"/>
            </a:pPr>
            <a:endParaRPr lang="pt-PT" sz="1600" i="1" dirty="0"/>
          </a:p>
          <a:p>
            <a:pPr algn="just">
              <a:buFont typeface="Wingdings" pitchFamily="2" charset="2"/>
              <a:buChar char="v"/>
            </a:pPr>
            <a:r>
              <a:rPr lang="pt-PT" sz="1600" i="1" dirty="0"/>
              <a:t>Investigadora na Universidade Aberta.</a:t>
            </a:r>
          </a:p>
          <a:p>
            <a:br>
              <a:rPr lang="pt-PT" sz="1200" dirty="0"/>
            </a:br>
            <a:endParaRPr lang="pt-PT" sz="1200" dirty="0"/>
          </a:p>
        </p:txBody>
      </p:sp>
      <p:pic>
        <p:nvPicPr>
          <p:cNvPr id="14338" name="Picture 2" descr="http://www.m-almada.pt/ngt_server_acd/attachfileu.jsp?look_parentBoui=111100130&amp;att_display=n&amp;att_download=y"/>
          <p:cNvPicPr>
            <a:picLocks noChangeAspect="1" noChangeArrowheads="1"/>
          </p:cNvPicPr>
          <p:nvPr/>
        </p:nvPicPr>
        <p:blipFill>
          <a:blip r:embed="rId3" cstate="print"/>
          <a:srcRect/>
          <a:stretch>
            <a:fillRect/>
          </a:stretch>
        </p:blipFill>
        <p:spPr bwMode="auto">
          <a:xfrm>
            <a:off x="308843" y="2348880"/>
            <a:ext cx="3651597" cy="2881338"/>
          </a:xfrm>
          <a:prstGeom prst="rect">
            <a:avLst/>
          </a:prstGeom>
          <a:noFill/>
        </p:spPr>
      </p:pic>
      <p:pic>
        <p:nvPicPr>
          <p:cNvPr id="9" name="Picture 2" descr="http://t2.gstatic.com/images?q=tbn:ANd9GcQyrvjATqwY4e3_pNidoTtQIHeMB-A9S9LAzUbRqHfRyOQDoMsIFl0GqG7T"/>
          <p:cNvPicPr>
            <a:picLocks noChangeAspect="1" noChangeArrowheads="1"/>
          </p:cNvPicPr>
          <p:nvPr/>
        </p:nvPicPr>
        <p:blipFill>
          <a:blip r:embed="rId4" cstate="print"/>
          <a:srcRect/>
          <a:stretch>
            <a:fillRect/>
          </a:stretch>
        </p:blipFill>
        <p:spPr bwMode="auto">
          <a:xfrm>
            <a:off x="7380312" y="404664"/>
            <a:ext cx="897491" cy="136103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sp>
        <p:nvSpPr>
          <p:cNvPr id="3" name="Marcador de Posição da Imagem 2"/>
          <p:cNvSpPr>
            <a:spLocks noGrp="1"/>
          </p:cNvSpPr>
          <p:nvPr>
            <p:ph type="pic" idx="1"/>
          </p:nvPr>
        </p:nvSpPr>
        <p:spPr/>
      </p:sp>
      <p:sp>
        <p:nvSpPr>
          <p:cNvPr id="4" name="Marcador de Posição do Texto 3"/>
          <p:cNvSpPr>
            <a:spLocks noGrp="1"/>
          </p:cNvSpPr>
          <p:nvPr>
            <p:ph type="body" sz="half" idx="2"/>
          </p:nvPr>
        </p:nvSpPr>
        <p:spPr/>
        <p:txBody>
          <a:bodyPr/>
          <a:lstStyle/>
          <a:p>
            <a:endParaRPr lang="pt-PT"/>
          </a:p>
        </p:txBody>
      </p:sp>
      <p:pic>
        <p:nvPicPr>
          <p:cNvPr id="5" name="Imagem 4" descr="http://4.bp.blogspot.com/_O2smUH_1hFY/TRIjOt2javI/AAAAAAAAFN4/HmoakiklzDc/s1600/talabheim_paper.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6" name="Rectângulo arredondado 5"/>
          <p:cNvSpPr/>
          <p:nvPr/>
        </p:nvSpPr>
        <p:spPr>
          <a:xfrm>
            <a:off x="2123728" y="476672"/>
            <a:ext cx="4608512" cy="1152128"/>
          </a:xfrm>
          <a:prstGeom prst="round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pt-PT" sz="3600" b="1" dirty="0">
                <a:solidFill>
                  <a:schemeClr val="bg2">
                    <a:lumMod val="25000"/>
                  </a:schemeClr>
                </a:solidFill>
                <a:latin typeface="Bookman Old Style" pitchFamily="18" charset="0"/>
              </a:rPr>
              <a:t>A CAPA</a:t>
            </a:r>
          </a:p>
        </p:txBody>
      </p:sp>
      <p:pic>
        <p:nvPicPr>
          <p:cNvPr id="7" name="Picture 2" descr="http://t2.gstatic.com/images?q=tbn:ANd9GcQyrvjATqwY4e3_pNidoTtQIHeMB-A9S9LAzUbRqHfRyOQDoMsIFl0GqG7T"/>
          <p:cNvPicPr>
            <a:picLocks noChangeAspect="1" noChangeArrowheads="1"/>
          </p:cNvPicPr>
          <p:nvPr/>
        </p:nvPicPr>
        <p:blipFill>
          <a:blip r:embed="rId3" cstate="print"/>
          <a:srcRect/>
          <a:stretch>
            <a:fillRect/>
          </a:stretch>
        </p:blipFill>
        <p:spPr bwMode="auto">
          <a:xfrm>
            <a:off x="755576" y="1916832"/>
            <a:ext cx="2736304" cy="4149560"/>
          </a:xfrm>
          <a:prstGeom prst="rect">
            <a:avLst/>
          </a:prstGeom>
          <a:noFill/>
        </p:spPr>
      </p:pic>
      <p:sp>
        <p:nvSpPr>
          <p:cNvPr id="8" name="Rectângulo 7"/>
          <p:cNvSpPr/>
          <p:nvPr/>
        </p:nvSpPr>
        <p:spPr>
          <a:xfrm>
            <a:off x="3995936" y="1916832"/>
            <a:ext cx="4464496" cy="3960440"/>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just">
              <a:buFont typeface="Wingdings" pitchFamily="2" charset="2"/>
              <a:buChar char="Ø"/>
            </a:pPr>
            <a:r>
              <a:rPr lang="pt-PT" b="1" dirty="0">
                <a:solidFill>
                  <a:schemeClr val="bg2">
                    <a:lumMod val="25000"/>
                  </a:schemeClr>
                </a:solidFill>
              </a:rPr>
              <a:t> Faz lembrar um antigo caderno escolar porque conta a história de um menino de 12 anos que andava na escola.</a:t>
            </a:r>
          </a:p>
          <a:p>
            <a:pPr algn="just">
              <a:buFont typeface="Wingdings" pitchFamily="2" charset="2"/>
              <a:buChar char="Ø"/>
            </a:pPr>
            <a:endParaRPr lang="pt-PT" b="1" dirty="0">
              <a:solidFill>
                <a:schemeClr val="bg2">
                  <a:lumMod val="25000"/>
                </a:schemeClr>
              </a:solidFill>
            </a:endParaRPr>
          </a:p>
          <a:p>
            <a:pPr algn="just">
              <a:buFont typeface="Wingdings" pitchFamily="2" charset="2"/>
              <a:buChar char="Ø"/>
            </a:pPr>
            <a:r>
              <a:rPr lang="pt-PT" b="1" dirty="0">
                <a:solidFill>
                  <a:schemeClr val="bg2">
                    <a:lumMod val="25000"/>
                  </a:schemeClr>
                </a:solidFill>
              </a:rPr>
              <a:t> O aspeto amarelado das folhas do caderno recordam livros antigos, pois este caderno foi escrito por um avô para o seu neto.</a:t>
            </a:r>
          </a:p>
          <a:p>
            <a:pPr algn="just">
              <a:buFont typeface="Wingdings" pitchFamily="2" charset="2"/>
              <a:buChar char="Ø"/>
            </a:pPr>
            <a:endParaRPr lang="pt-PT" b="1" dirty="0">
              <a:solidFill>
                <a:schemeClr val="bg2">
                  <a:lumMod val="25000"/>
                </a:schemeClr>
              </a:solidFill>
            </a:endParaRPr>
          </a:p>
          <a:p>
            <a:pPr algn="just">
              <a:buFont typeface="Wingdings" pitchFamily="2" charset="2"/>
              <a:buChar char="Ø"/>
            </a:pPr>
            <a:r>
              <a:rPr lang="pt-PT" b="1" dirty="0">
                <a:solidFill>
                  <a:schemeClr val="bg2">
                    <a:lumMod val="25000"/>
                  </a:schemeClr>
                </a:solidFill>
              </a:rPr>
              <a:t> O lápis de grafite (“de carvão”) simboliza o gosto do menino, não só pela leitura, mas também pela escrita.</a:t>
            </a:r>
          </a:p>
          <a:p>
            <a:pPr algn="just">
              <a:buFont typeface="Wingdings" pitchFamily="2" charset="2"/>
              <a:buChar char="Ø"/>
            </a:pPr>
            <a:endParaRPr lang="pt-PT" sz="2000" b="1" dirty="0">
              <a:solidFill>
                <a:schemeClr val="bg2">
                  <a:lumMod val="2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sp>
        <p:nvSpPr>
          <p:cNvPr id="3" name="Marcador de Posição da Imagem 2"/>
          <p:cNvSpPr>
            <a:spLocks noGrp="1"/>
          </p:cNvSpPr>
          <p:nvPr>
            <p:ph type="pic" idx="1"/>
          </p:nvPr>
        </p:nvSpPr>
        <p:spPr/>
      </p:sp>
      <p:sp>
        <p:nvSpPr>
          <p:cNvPr id="4" name="Marcador de Posição do Texto 3"/>
          <p:cNvSpPr>
            <a:spLocks noGrp="1"/>
          </p:cNvSpPr>
          <p:nvPr>
            <p:ph type="body" sz="half" idx="2"/>
          </p:nvPr>
        </p:nvSpPr>
        <p:spPr/>
        <p:txBody>
          <a:bodyPr/>
          <a:lstStyle/>
          <a:p>
            <a:endParaRPr lang="pt-PT"/>
          </a:p>
        </p:txBody>
      </p:sp>
      <p:pic>
        <p:nvPicPr>
          <p:cNvPr id="5" name="Imagem 4" descr="http://4.bp.blogspot.com/_O2smUH_1hFY/TRIjOt2javI/AAAAAAAAFN4/HmoakiklzDc/s1600/talabheim_paper.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6" name="Rectângulo arredondado 5"/>
          <p:cNvSpPr/>
          <p:nvPr/>
        </p:nvSpPr>
        <p:spPr>
          <a:xfrm>
            <a:off x="2123728" y="476672"/>
            <a:ext cx="4608512" cy="1152128"/>
          </a:xfrm>
          <a:prstGeom prst="round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pt-PT" sz="3200" b="1" dirty="0">
                <a:solidFill>
                  <a:schemeClr val="bg2">
                    <a:lumMod val="25000"/>
                  </a:schemeClr>
                </a:solidFill>
                <a:latin typeface="Bookman Old Style" pitchFamily="18" charset="0"/>
              </a:rPr>
              <a:t>AS PERSONAGENS PRINCIPAIS</a:t>
            </a:r>
          </a:p>
        </p:txBody>
      </p:sp>
      <p:pic>
        <p:nvPicPr>
          <p:cNvPr id="8" name="Imagem 7" descr="http://1.bp.blogspot.com/-Z8VCLfXA-ps/UAyVwJ4sEEI/AAAAAAAAEuo/99EAWfJ1X5s/s400/gueto+de+Vars%C3%B3via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1772816"/>
            <a:ext cx="5976664" cy="2914650"/>
          </a:xfrm>
          <a:prstGeom prst="rect">
            <a:avLst/>
          </a:prstGeom>
          <a:noFill/>
          <a:ln>
            <a:solidFill>
              <a:schemeClr val="tx1"/>
            </a:solidFill>
          </a:ln>
        </p:spPr>
      </p:pic>
      <p:sp>
        <p:nvSpPr>
          <p:cNvPr id="10" name="Rectângulo 9"/>
          <p:cNvSpPr/>
          <p:nvPr/>
        </p:nvSpPr>
        <p:spPr>
          <a:xfrm>
            <a:off x="1043608" y="4941168"/>
            <a:ext cx="6768752" cy="12241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pt-PT" sz="2000" b="1" dirty="0">
                <a:solidFill>
                  <a:schemeClr val="tx1"/>
                </a:solidFill>
              </a:rPr>
              <a:t>As personagens principais são </a:t>
            </a:r>
            <a:r>
              <a:rPr lang="pt-PT" sz="2000" b="1" u="sng" dirty="0">
                <a:solidFill>
                  <a:schemeClr val="tx1"/>
                </a:solidFill>
              </a:rPr>
              <a:t>HEINRICH</a:t>
            </a:r>
            <a:r>
              <a:rPr lang="pt-PT" sz="2000" b="1" dirty="0">
                <a:solidFill>
                  <a:schemeClr val="tx1"/>
                </a:solidFill>
              </a:rPr>
              <a:t>, um jovem alemão a viver em Varsóvia, na Polónia, e o seu amigo </a:t>
            </a:r>
            <a:r>
              <a:rPr lang="pt-PT" sz="2000" b="1" u="sng" dirty="0">
                <a:solidFill>
                  <a:schemeClr val="tx1"/>
                </a:solidFill>
              </a:rPr>
              <a:t>JÓZEF</a:t>
            </a:r>
            <a:r>
              <a:rPr lang="pt-PT" sz="2000" dirty="0">
                <a:solidFill>
                  <a:schemeClr val="tx1"/>
                </a:solidFill>
              </a:rPr>
              <a:t>, </a:t>
            </a:r>
            <a:r>
              <a:rPr lang="pt-PT" sz="2000" b="1" dirty="0">
                <a:solidFill>
                  <a:schemeClr val="tx1"/>
                </a:solidFill>
              </a:rPr>
              <a:t>um jovem judeu, que vai parar a um Gueto nesta cidade.</a:t>
            </a:r>
            <a:endParaRPr lang="pt-PT" sz="2000" b="1" u="sng"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sp>
        <p:nvSpPr>
          <p:cNvPr id="3" name="Marcador de Posição da Imagem 2"/>
          <p:cNvSpPr>
            <a:spLocks noGrp="1"/>
          </p:cNvSpPr>
          <p:nvPr>
            <p:ph type="pic" idx="1"/>
          </p:nvPr>
        </p:nvSpPr>
        <p:spPr/>
      </p:sp>
      <p:sp>
        <p:nvSpPr>
          <p:cNvPr id="4" name="Marcador de Posição do Texto 3"/>
          <p:cNvSpPr>
            <a:spLocks noGrp="1"/>
          </p:cNvSpPr>
          <p:nvPr>
            <p:ph type="body" sz="half" idx="2"/>
          </p:nvPr>
        </p:nvSpPr>
        <p:spPr/>
        <p:txBody>
          <a:bodyPr/>
          <a:lstStyle/>
          <a:p>
            <a:endParaRPr lang="pt-PT"/>
          </a:p>
        </p:txBody>
      </p:sp>
      <p:pic>
        <p:nvPicPr>
          <p:cNvPr id="5" name="Imagem 4" descr="http://4.bp.blogspot.com/_O2smUH_1hFY/TRIjOt2javI/AAAAAAAAFN4/HmoakiklzDc/s1600/talabheim_paper.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6" name="Rectângulo arredondado 5"/>
          <p:cNvSpPr/>
          <p:nvPr/>
        </p:nvSpPr>
        <p:spPr>
          <a:xfrm>
            <a:off x="2123728" y="476672"/>
            <a:ext cx="4608512" cy="1152128"/>
          </a:xfrm>
          <a:prstGeom prst="round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pt-PT" sz="3200" b="1" dirty="0">
                <a:solidFill>
                  <a:schemeClr val="bg2">
                    <a:lumMod val="25000"/>
                  </a:schemeClr>
                </a:solidFill>
                <a:latin typeface="Bookman Old Style" pitchFamily="18" charset="0"/>
              </a:rPr>
              <a:t>AS PERSONAGENS SECUNDÁRIAS</a:t>
            </a:r>
          </a:p>
        </p:txBody>
      </p:sp>
      <p:sp>
        <p:nvSpPr>
          <p:cNvPr id="10" name="Rectângulo 9"/>
          <p:cNvSpPr/>
          <p:nvPr/>
        </p:nvSpPr>
        <p:spPr>
          <a:xfrm>
            <a:off x="4644008" y="1916832"/>
            <a:ext cx="4104456" cy="43924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a:endParaRPr lang="pt-PT" b="1" u="sng" dirty="0">
              <a:solidFill>
                <a:schemeClr val="tx1"/>
              </a:solidFill>
            </a:endParaRPr>
          </a:p>
          <a:p>
            <a:pPr algn="just"/>
            <a:endParaRPr lang="pt-PT" b="1" u="sng" dirty="0">
              <a:solidFill>
                <a:schemeClr val="tx1"/>
              </a:solidFill>
            </a:endParaRPr>
          </a:p>
          <a:p>
            <a:pPr algn="just"/>
            <a:endParaRPr lang="pt-PT" b="1" u="sng" dirty="0">
              <a:solidFill>
                <a:schemeClr val="tx1"/>
              </a:solidFill>
            </a:endParaRPr>
          </a:p>
          <a:p>
            <a:pPr algn="just"/>
            <a:endParaRPr lang="pt-PT" b="1" u="sng" dirty="0">
              <a:solidFill>
                <a:schemeClr val="tx1"/>
              </a:solidFill>
            </a:endParaRPr>
          </a:p>
          <a:p>
            <a:pPr algn="just"/>
            <a:endParaRPr lang="pt-PT" b="1" u="sng" dirty="0">
              <a:solidFill>
                <a:schemeClr val="tx1"/>
              </a:solidFill>
            </a:endParaRPr>
          </a:p>
          <a:p>
            <a:pPr algn="just"/>
            <a:r>
              <a:rPr lang="pt-PT" b="1" u="sng" dirty="0">
                <a:solidFill>
                  <a:schemeClr val="tx1"/>
                </a:solidFill>
              </a:rPr>
              <a:t>PAI E MÃE DE HEINRIH</a:t>
            </a:r>
          </a:p>
          <a:p>
            <a:pPr algn="just"/>
            <a:endParaRPr lang="pt-PT" b="1" u="sng" dirty="0">
              <a:solidFill>
                <a:schemeClr val="tx1"/>
              </a:solidFill>
            </a:endParaRPr>
          </a:p>
          <a:p>
            <a:pPr algn="just"/>
            <a:r>
              <a:rPr lang="pt-PT" b="1" u="sng" dirty="0">
                <a:solidFill>
                  <a:schemeClr val="tx1"/>
                </a:solidFill>
              </a:rPr>
              <a:t>MARYSIA</a:t>
            </a:r>
            <a:r>
              <a:rPr lang="pt-PT" dirty="0">
                <a:solidFill>
                  <a:schemeClr val="tx1"/>
                </a:solidFill>
              </a:rPr>
              <a:t> (irmã de </a:t>
            </a:r>
            <a:r>
              <a:rPr lang="pt-PT" dirty="0" err="1">
                <a:solidFill>
                  <a:schemeClr val="tx1"/>
                </a:solidFill>
              </a:rPr>
              <a:t>Józef</a:t>
            </a:r>
            <a:r>
              <a:rPr lang="pt-PT" dirty="0">
                <a:solidFill>
                  <a:schemeClr val="tx1"/>
                </a:solidFill>
              </a:rPr>
              <a:t>)</a:t>
            </a:r>
          </a:p>
          <a:p>
            <a:pPr algn="just"/>
            <a:endParaRPr lang="pt-PT" b="1" u="sng" dirty="0">
              <a:solidFill>
                <a:schemeClr val="tx1"/>
              </a:solidFill>
            </a:endParaRPr>
          </a:p>
          <a:p>
            <a:pPr algn="just"/>
            <a:r>
              <a:rPr lang="pt-PT" b="1" u="sng" dirty="0">
                <a:solidFill>
                  <a:schemeClr val="tx1"/>
                </a:solidFill>
              </a:rPr>
              <a:t>PROF. LUDWICK</a:t>
            </a:r>
            <a:r>
              <a:rPr lang="pt-PT" dirty="0">
                <a:solidFill>
                  <a:schemeClr val="tx1"/>
                </a:solidFill>
              </a:rPr>
              <a:t> (professor de violino)</a:t>
            </a:r>
          </a:p>
          <a:p>
            <a:pPr algn="just"/>
            <a:endParaRPr lang="pt-PT" dirty="0">
              <a:solidFill>
                <a:schemeClr val="tx1"/>
              </a:solidFill>
            </a:endParaRPr>
          </a:p>
          <a:p>
            <a:pPr algn="just"/>
            <a:r>
              <a:rPr lang="pt-PT" b="1" u="sng" dirty="0">
                <a:solidFill>
                  <a:schemeClr val="tx1"/>
                </a:solidFill>
              </a:rPr>
              <a:t>HANNAH</a:t>
            </a:r>
            <a:r>
              <a:rPr lang="pt-PT" b="1" dirty="0">
                <a:solidFill>
                  <a:schemeClr val="tx1"/>
                </a:solidFill>
              </a:rPr>
              <a:t> </a:t>
            </a:r>
            <a:r>
              <a:rPr lang="pt-PT" dirty="0">
                <a:solidFill>
                  <a:schemeClr val="tx1"/>
                </a:solidFill>
              </a:rPr>
              <a:t>(funcionária da Biblioteca)</a:t>
            </a:r>
          </a:p>
          <a:p>
            <a:pPr algn="just"/>
            <a:endParaRPr lang="pt-PT" dirty="0">
              <a:solidFill>
                <a:schemeClr val="tx1"/>
              </a:solidFill>
            </a:endParaRPr>
          </a:p>
          <a:p>
            <a:r>
              <a:rPr lang="pt-PT" b="1" u="sng" dirty="0">
                <a:solidFill>
                  <a:schemeClr val="tx1"/>
                </a:solidFill>
              </a:rPr>
              <a:t>PETROSKI, O JARDINEIRO</a:t>
            </a:r>
            <a:r>
              <a:rPr lang="pt-PT" dirty="0">
                <a:solidFill>
                  <a:schemeClr val="tx1"/>
                </a:solidFill>
              </a:rPr>
              <a:t> (salva </a:t>
            </a:r>
            <a:r>
              <a:rPr lang="pt-PT" dirty="0" err="1">
                <a:solidFill>
                  <a:schemeClr val="tx1"/>
                </a:solidFill>
              </a:rPr>
              <a:t>Józef</a:t>
            </a:r>
            <a:r>
              <a:rPr lang="pt-PT" dirty="0">
                <a:solidFill>
                  <a:schemeClr val="tx1"/>
                </a:solidFill>
              </a:rPr>
              <a:t>)</a:t>
            </a:r>
          </a:p>
          <a:p>
            <a:endParaRPr lang="pt-PT" b="1" u="sng" dirty="0">
              <a:solidFill>
                <a:schemeClr val="tx1"/>
              </a:solidFill>
            </a:endParaRPr>
          </a:p>
          <a:p>
            <a:r>
              <a:rPr lang="pt-PT" b="1" u="sng" dirty="0">
                <a:solidFill>
                  <a:schemeClr val="tx1"/>
                </a:solidFill>
              </a:rPr>
              <a:t>A ENFERMEIRA </a:t>
            </a:r>
            <a:r>
              <a:rPr lang="pt-PT" dirty="0">
                <a:solidFill>
                  <a:schemeClr val="tx1"/>
                </a:solidFill>
              </a:rPr>
              <a:t>(salva </a:t>
            </a:r>
            <a:r>
              <a:rPr lang="pt-PT" dirty="0" err="1">
                <a:solidFill>
                  <a:schemeClr val="tx1"/>
                </a:solidFill>
              </a:rPr>
              <a:t>Józef</a:t>
            </a:r>
            <a:r>
              <a:rPr lang="pt-PT" dirty="0">
                <a:solidFill>
                  <a:schemeClr val="tx1"/>
                </a:solidFill>
              </a:rPr>
              <a:t>)</a:t>
            </a:r>
          </a:p>
          <a:p>
            <a:endParaRPr lang="pt-PT" dirty="0">
              <a:solidFill>
                <a:schemeClr val="tx1"/>
              </a:solidFill>
            </a:endParaRPr>
          </a:p>
          <a:p>
            <a:r>
              <a:rPr lang="pt-PT" b="1" u="sng" dirty="0">
                <a:solidFill>
                  <a:schemeClr val="tx1"/>
                </a:solidFill>
              </a:rPr>
              <a:t>ANDRZEJ</a:t>
            </a:r>
            <a:r>
              <a:rPr lang="pt-PT" dirty="0">
                <a:solidFill>
                  <a:schemeClr val="tx1"/>
                </a:solidFill>
              </a:rPr>
              <a:t> (jovem do Gueto)</a:t>
            </a:r>
          </a:p>
          <a:p>
            <a:endParaRPr lang="pt-PT" dirty="0">
              <a:solidFill>
                <a:schemeClr val="tx1"/>
              </a:solidFill>
            </a:endParaRPr>
          </a:p>
          <a:p>
            <a:pPr algn="just"/>
            <a:endParaRPr lang="pt-PT" dirty="0">
              <a:solidFill>
                <a:schemeClr val="tx1"/>
              </a:solidFill>
            </a:endParaRPr>
          </a:p>
          <a:p>
            <a:pPr algn="just"/>
            <a:endParaRPr lang="pt-PT" sz="2000" dirty="0">
              <a:solidFill>
                <a:schemeClr val="tx1"/>
              </a:solidFill>
            </a:endParaRPr>
          </a:p>
          <a:p>
            <a:pPr algn="just"/>
            <a:endParaRPr lang="pt-PT" sz="2000" dirty="0">
              <a:solidFill>
                <a:schemeClr val="tx1"/>
              </a:solidFill>
            </a:endParaRPr>
          </a:p>
          <a:p>
            <a:endParaRPr lang="pt-PT" sz="2000" dirty="0">
              <a:solidFill>
                <a:schemeClr val="tx1"/>
              </a:solidFill>
            </a:endParaRPr>
          </a:p>
          <a:p>
            <a:pPr algn="just"/>
            <a:endParaRPr lang="pt-PT" sz="2000" b="1" u="sng" dirty="0">
              <a:solidFill>
                <a:schemeClr val="tx1"/>
              </a:solidFill>
            </a:endParaRPr>
          </a:p>
        </p:txBody>
      </p:sp>
      <p:pic>
        <p:nvPicPr>
          <p:cNvPr id="9" name="Imagem 8" descr="O dia dia no Gueto maio de 1941.">
            <a:hlinkClick r:id="rId3" tgtFrame="_blank"/>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2241575"/>
            <a:ext cx="4032448" cy="3491681"/>
          </a:xfrm>
          <a:prstGeom prst="rect">
            <a:avLst/>
          </a:prstGeom>
          <a:noFill/>
          <a:ln>
            <a:solidFill>
              <a:schemeClr val="tx1"/>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sp>
        <p:nvSpPr>
          <p:cNvPr id="3" name="Marcador de Posição da Imagem 2"/>
          <p:cNvSpPr>
            <a:spLocks noGrp="1"/>
          </p:cNvSpPr>
          <p:nvPr>
            <p:ph type="pic" idx="1"/>
          </p:nvPr>
        </p:nvSpPr>
        <p:spPr/>
      </p:sp>
      <p:sp>
        <p:nvSpPr>
          <p:cNvPr id="4" name="Marcador de Posição do Texto 3"/>
          <p:cNvSpPr>
            <a:spLocks noGrp="1"/>
          </p:cNvSpPr>
          <p:nvPr>
            <p:ph type="body" sz="half" idx="2"/>
          </p:nvPr>
        </p:nvSpPr>
        <p:spPr/>
        <p:txBody>
          <a:bodyPr/>
          <a:lstStyle/>
          <a:p>
            <a:endParaRPr lang="pt-PT"/>
          </a:p>
        </p:txBody>
      </p:sp>
      <p:pic>
        <p:nvPicPr>
          <p:cNvPr id="5" name="Imagem 4" descr="http://4.bp.blogspot.com/_O2smUH_1hFY/TRIjOt2javI/AAAAAAAAFN4/HmoakiklzDc/s1600/talabheim_paper.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6" name="Rectângulo arredondado 5"/>
          <p:cNvSpPr/>
          <p:nvPr/>
        </p:nvSpPr>
        <p:spPr>
          <a:xfrm>
            <a:off x="2123728" y="476672"/>
            <a:ext cx="4608512" cy="1152128"/>
          </a:xfrm>
          <a:prstGeom prst="round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pt-PT" sz="2800" b="1" dirty="0">
                <a:solidFill>
                  <a:schemeClr val="bg2">
                    <a:lumMod val="25000"/>
                  </a:schemeClr>
                </a:solidFill>
                <a:latin typeface="Bookman Old Style" pitchFamily="18" charset="0"/>
              </a:rPr>
              <a:t>RESUMO DA HISTÓRIA</a:t>
            </a:r>
          </a:p>
        </p:txBody>
      </p:sp>
      <p:sp>
        <p:nvSpPr>
          <p:cNvPr id="9" name="Rectângulo 8"/>
          <p:cNvSpPr/>
          <p:nvPr/>
        </p:nvSpPr>
        <p:spPr>
          <a:xfrm>
            <a:off x="4211960" y="1844824"/>
            <a:ext cx="4536504" cy="4320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pt-PT" b="1" dirty="0">
                <a:solidFill>
                  <a:schemeClr val="tx1"/>
                </a:solidFill>
              </a:rPr>
              <a:t>   Este livro conta a história de dois grandes amigos, um alemão e um judeu, e passa-se durante a II Guerra Mundial, na cidade de Varsóvia, na Polónia. Esta amizade poderia parecer impossível, pois, na época, o nazismo alemão tratava de forma racista os Judeus. Estes eram fechados em guetos, onde viviam em péssimas condições, podendo até morrer. Graças ao seu amigo Heinrich (que se refugiou, depois, em Portugal), o jovem judeu consegue sobreviver e tornar-se um famoso violinista. </a:t>
            </a:r>
          </a:p>
          <a:p>
            <a:pPr algn="just"/>
            <a:r>
              <a:rPr lang="pt-PT" b="1" dirty="0">
                <a:solidFill>
                  <a:schemeClr val="tx1"/>
                </a:solidFill>
              </a:rPr>
              <a:t>   Esta história foi deixada como herança ao seu neto, Henrique, e foi escrita num velho caderno, guardado num antigo baú.</a:t>
            </a:r>
          </a:p>
        </p:txBody>
      </p:sp>
      <p:pic>
        <p:nvPicPr>
          <p:cNvPr id="11" name="Imagem 10" descr="http://www.yadvashem.org/yv/en/education/languages/portuguese/lesson_plans/images/no_childs_play16b.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988840"/>
            <a:ext cx="3600400" cy="3960440"/>
          </a:xfrm>
          <a:prstGeom prst="rect">
            <a:avLst/>
          </a:prstGeom>
          <a:noFill/>
          <a:ln>
            <a:solidFill>
              <a:schemeClr val="tx1"/>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sp>
        <p:nvSpPr>
          <p:cNvPr id="3" name="Marcador de Posição da Imagem 2"/>
          <p:cNvSpPr>
            <a:spLocks noGrp="1"/>
          </p:cNvSpPr>
          <p:nvPr>
            <p:ph type="pic" idx="1"/>
          </p:nvPr>
        </p:nvSpPr>
        <p:spPr/>
      </p:sp>
      <p:sp>
        <p:nvSpPr>
          <p:cNvPr id="4" name="Marcador de Posição do Texto 3"/>
          <p:cNvSpPr>
            <a:spLocks noGrp="1"/>
          </p:cNvSpPr>
          <p:nvPr>
            <p:ph type="body" sz="half" idx="2"/>
          </p:nvPr>
        </p:nvSpPr>
        <p:spPr/>
        <p:txBody>
          <a:bodyPr/>
          <a:lstStyle/>
          <a:p>
            <a:endParaRPr lang="pt-PT"/>
          </a:p>
        </p:txBody>
      </p:sp>
      <p:pic>
        <p:nvPicPr>
          <p:cNvPr id="5" name="Imagem 4" descr="http://4.bp.blogspot.com/_O2smUH_1hFY/TRIjOt2javI/AAAAAAAAFN4/HmoakiklzDc/s1600/talabheim_paper.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6" name="Rectângulo arredondado 5"/>
          <p:cNvSpPr/>
          <p:nvPr/>
        </p:nvSpPr>
        <p:spPr>
          <a:xfrm>
            <a:off x="2123728" y="476672"/>
            <a:ext cx="4608512" cy="936104"/>
          </a:xfrm>
          <a:prstGeom prst="round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pt-PT" sz="2400" b="1" dirty="0">
                <a:solidFill>
                  <a:schemeClr val="bg2">
                    <a:lumMod val="25000"/>
                  </a:schemeClr>
                </a:solidFill>
                <a:latin typeface="Bookman Old Style" pitchFamily="18" charset="0"/>
              </a:rPr>
              <a:t>PASSAGEM IMPORTANTE</a:t>
            </a:r>
          </a:p>
        </p:txBody>
      </p:sp>
      <p:pic>
        <p:nvPicPr>
          <p:cNvPr id="7" name="Imagem 6" descr="http://images.uncyc.org/pt/2/2d/Gueto-da-vars%C3%B3via.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979514"/>
            <a:ext cx="4320480" cy="3753742"/>
          </a:xfrm>
          <a:prstGeom prst="rect">
            <a:avLst/>
          </a:prstGeom>
          <a:noFill/>
          <a:ln>
            <a:solidFill>
              <a:schemeClr val="tx1"/>
            </a:solidFill>
          </a:ln>
        </p:spPr>
      </p:pic>
      <p:sp>
        <p:nvSpPr>
          <p:cNvPr id="8" name="Chamada oval 7"/>
          <p:cNvSpPr/>
          <p:nvPr/>
        </p:nvSpPr>
        <p:spPr>
          <a:xfrm>
            <a:off x="5244413" y="2628741"/>
            <a:ext cx="3803237" cy="2765181"/>
          </a:xfrm>
          <a:prstGeom prst="wedgeEllipseCallout">
            <a:avLst>
              <a:gd name="adj1" fmla="val -89874"/>
              <a:gd name="adj2" fmla="val -28195"/>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a:solidFill>
                  <a:schemeClr val="tx1"/>
                </a:solidFill>
              </a:rPr>
              <a:t>“UM HOMEM, HEINRICH, DEFINE-SE APENAS POR TRÊS MEDIDAS: CAPACIDADE DE AMAR, CAPACIDADE DE SONHAR E CAPACIDADE DE LUTAR.”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sp>
        <p:nvSpPr>
          <p:cNvPr id="3" name="Marcador de Posição da Imagem 2"/>
          <p:cNvSpPr>
            <a:spLocks noGrp="1"/>
          </p:cNvSpPr>
          <p:nvPr>
            <p:ph type="pic" idx="1"/>
          </p:nvPr>
        </p:nvSpPr>
        <p:spPr/>
      </p:sp>
      <p:sp>
        <p:nvSpPr>
          <p:cNvPr id="4" name="Marcador de Posição do Texto 3"/>
          <p:cNvSpPr>
            <a:spLocks noGrp="1"/>
          </p:cNvSpPr>
          <p:nvPr>
            <p:ph type="body" sz="half" idx="2"/>
          </p:nvPr>
        </p:nvSpPr>
        <p:spPr/>
        <p:txBody>
          <a:bodyPr/>
          <a:lstStyle/>
          <a:p>
            <a:endParaRPr lang="pt-PT"/>
          </a:p>
        </p:txBody>
      </p:sp>
      <p:pic>
        <p:nvPicPr>
          <p:cNvPr id="5" name="Imagem 4" descr="http://4.bp.blogspot.com/_O2smUH_1hFY/TRIjOt2javI/AAAAAAAAFN4/HmoakiklzDc/s1600/talabheim_paper.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8" name="Rectângulo arredondado 7"/>
          <p:cNvSpPr/>
          <p:nvPr/>
        </p:nvSpPr>
        <p:spPr>
          <a:xfrm>
            <a:off x="2123728" y="476672"/>
            <a:ext cx="4608512" cy="864096"/>
          </a:xfrm>
          <a:prstGeom prst="round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pt-PT" sz="2400" b="1" dirty="0">
                <a:solidFill>
                  <a:schemeClr val="bg2">
                    <a:lumMod val="25000"/>
                  </a:schemeClr>
                </a:solidFill>
                <a:latin typeface="Bookman Old Style" pitchFamily="18" charset="0"/>
              </a:rPr>
              <a:t>APRECIAÇÃO PESSOAL</a:t>
            </a:r>
          </a:p>
        </p:txBody>
      </p:sp>
      <p:sp>
        <p:nvSpPr>
          <p:cNvPr id="9" name="Rectângulo 8"/>
          <p:cNvSpPr/>
          <p:nvPr/>
        </p:nvSpPr>
        <p:spPr>
          <a:xfrm>
            <a:off x="971600" y="4581128"/>
            <a:ext cx="7128792" cy="187220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pt-PT" b="1" dirty="0">
                <a:solidFill>
                  <a:schemeClr val="tx1"/>
                </a:solidFill>
              </a:rPr>
              <a:t>   Eu gostei muito de ler este livro porque fala do valor da amizade, a qual, sendo forte, é indestrutível e dura para sempre. </a:t>
            </a:r>
          </a:p>
          <a:p>
            <a:pPr algn="just"/>
            <a:r>
              <a:rPr lang="pt-PT" b="1" dirty="0">
                <a:solidFill>
                  <a:schemeClr val="tx1"/>
                </a:solidFill>
              </a:rPr>
              <a:t>   Eu ainda apreciei esta obra pelo facto de salientar a importância da leitura, da escrita, mostrando o quanto as bibliotecas são lugares fantásticos. A verdadeira amizade, por vezes, luta contra tudo e contra todos e só nos livros nós somos totalmente livres.</a:t>
            </a:r>
          </a:p>
        </p:txBody>
      </p:sp>
      <p:pic>
        <p:nvPicPr>
          <p:cNvPr id="10" name="Imagem 9" descr="http://2.bp.blogspot.com/_ezaUKpkJ4Tc/TI4m4gcbWAI/AAAAAAAAPS4/yECLJeXuslg/s1600/GuetoVars%C3%B3via1943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2288" y="1476871"/>
            <a:ext cx="5299992" cy="2960241"/>
          </a:xfrm>
          <a:prstGeom prst="rect">
            <a:avLst/>
          </a:prstGeom>
          <a:noFill/>
          <a:ln>
            <a:solidFill>
              <a:schemeClr val="tx1"/>
            </a:solidFill>
          </a:ln>
        </p:spPr>
      </p:pic>
    </p:spTree>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TotalTime>
  <Words>601</Words>
  <Application>Microsoft Office PowerPoint</Application>
  <PresentationFormat>Apresentação no Ecrã (4:3)</PresentationFormat>
  <Paragraphs>81</Paragraphs>
  <Slides>11</Slides>
  <Notes>0</Notes>
  <HiddenSlides>0</HiddenSlides>
  <MMClips>0</MMClips>
  <ScaleCrop>false</ScaleCrop>
  <HeadingPairs>
    <vt:vector size="6" baseType="variant">
      <vt:variant>
        <vt:lpstr>Tipos de letra usados</vt:lpstr>
      </vt:variant>
      <vt:variant>
        <vt:i4>4</vt:i4>
      </vt:variant>
      <vt:variant>
        <vt:lpstr>Tema</vt:lpstr>
      </vt:variant>
      <vt:variant>
        <vt:i4>1</vt:i4>
      </vt:variant>
      <vt:variant>
        <vt:lpstr>Títulos dos diapositivos</vt:lpstr>
      </vt:variant>
      <vt:variant>
        <vt:i4>11</vt:i4>
      </vt:variant>
    </vt:vector>
  </HeadingPairs>
  <TitlesOfParts>
    <vt:vector size="16" baseType="lpstr">
      <vt:lpstr>Arial</vt:lpstr>
      <vt:lpstr>Bookman Old Style</vt:lpstr>
      <vt:lpstr>Calibri</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Diapositivo 1</dc:title>
  <dc:creator>PC</dc:creator>
  <cp:lastModifiedBy>João Pedro Bebiano Delgado Varanda</cp:lastModifiedBy>
  <cp:revision>30</cp:revision>
  <dcterms:created xsi:type="dcterms:W3CDTF">2013-04-26T19:29:22Z</dcterms:created>
  <dcterms:modified xsi:type="dcterms:W3CDTF">2022-02-23T02:57:52Z</dcterms:modified>
</cp:coreProperties>
</file>