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 rtl="0"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 snapToGrid="0">
      <p:cViewPr>
        <p:scale>
          <a:sx n="66" d="100"/>
          <a:sy n="66" d="100"/>
        </p:scale>
        <p:origin x="7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0929EE9-561C-4C4A-BA4A-5312E6885CC8}" type="datetime1">
              <a:rPr lang="pt-PT" smtClean="0"/>
              <a:t>02/02/2022</a:t>
            </a:fld>
            <a:endParaRPr lang="en-US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A58C52E-F48E-419C-921C-6B77A03BFB65}" type="datetime1">
              <a:rPr lang="pt-PT" smtClean="0"/>
              <a:t>02/02/2022</a:t>
            </a:fld>
            <a:endParaRPr lang="en-US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pt"/>
              <a:t>Clique para editar os Estilos de texto do modelo global</a:t>
            </a:r>
            <a:endParaRPr lang="en-US"/>
          </a:p>
          <a:p>
            <a:pPr lvl="1" rtl="0"/>
            <a:r>
              <a:rPr lang="pt-pt"/>
              <a:t>Segundo nível</a:t>
            </a:r>
          </a:p>
          <a:p>
            <a:pPr lvl="2" rtl="0"/>
            <a:r>
              <a:rPr lang="pt-pt"/>
              <a:t>Terceiro nível</a:t>
            </a:r>
          </a:p>
          <a:p>
            <a:pPr lvl="3" rtl="0"/>
            <a:r>
              <a:rPr lang="pt-pt"/>
              <a:t>Quarto nível</a:t>
            </a:r>
          </a:p>
          <a:p>
            <a:pPr lvl="4" rtl="0"/>
            <a:r>
              <a:rPr lang="pt-pt"/>
              <a:t>Quinto nível</a:t>
            </a:r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xão Reta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xão Reta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xão Reta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pt" dirty="0"/>
              <a:t>Clique para editar o estilo do título do Modelo Global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20" name="Marcador de Posição d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9A539C1F-AD61-43D9-B43D-4D5747AA8DDF}" type="datetime1">
              <a:rPr lang="pt-PT" smtClean="0"/>
              <a:t>02/02/2022</a:t>
            </a:fld>
            <a:endParaRPr lang="en-US" dirty="0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Marcador de Posição do Número do Diapositivo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pt" dirty="0"/>
              <a:t>Clique para editar o estilo do título do Modelo Global</a:t>
            </a:r>
            <a:endParaRPr lang="en-US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pt-pt" dirty="0"/>
              <a:t>Clique para editar os Estilos de texto do modelo global</a:t>
            </a:r>
          </a:p>
          <a:p>
            <a:pPr lvl="1" rtl="0"/>
            <a:r>
              <a:rPr lang="pt-pt" dirty="0"/>
              <a:t>Segundo nível</a:t>
            </a:r>
          </a:p>
          <a:p>
            <a:pPr lvl="2" rtl="0"/>
            <a:r>
              <a:rPr lang="pt-pt" dirty="0"/>
              <a:t>Terceiro nível</a:t>
            </a:r>
          </a:p>
          <a:p>
            <a:pPr lvl="3" rtl="0"/>
            <a:r>
              <a:rPr lang="pt-pt" dirty="0"/>
              <a:t>Quarto nível</a:t>
            </a:r>
          </a:p>
          <a:p>
            <a:pPr lvl="4" rtl="0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7C29D2-4329-4CFA-9C20-E533FB49E16D}" type="datetime1">
              <a:rPr lang="pt-PT" smtClean="0"/>
              <a:t>02/02/2022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pt-pt" dirty="0"/>
              <a:t>Clique para editar o estilo do título do Modelo Global</a:t>
            </a:r>
            <a:endParaRPr lang="en-US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t-PT"/>
              <a:t>Clique para editar os estilos do texto de Modelo Global</a:t>
            </a:r>
          </a:p>
          <a:p>
            <a:pPr lvl="1" rtl="0"/>
            <a:r>
              <a:rPr lang="pt-PT"/>
              <a:t>Segundo nível</a:t>
            </a:r>
          </a:p>
          <a:p>
            <a:pPr lvl="2" rtl="0"/>
            <a:r>
              <a:rPr lang="pt-PT"/>
              <a:t>Terceiro nível</a:t>
            </a:r>
          </a:p>
          <a:p>
            <a:pPr lvl="3" rtl="0"/>
            <a:r>
              <a:rPr lang="pt-PT"/>
              <a:t>Quarto nível</a:t>
            </a:r>
          </a:p>
          <a:p>
            <a:pPr lvl="4" rtl="0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8EDF79-AB27-4F8E-B37C-D1EF5F14FED0}" type="datetime1">
              <a:rPr lang="pt-PT" smtClean="0"/>
              <a:t>02/02/2022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pt" dirty="0"/>
              <a:t>Clique para editar o estilo do título do Modelo Global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PT"/>
              <a:t>Clique para editar os estilos do texto de Modelo Global</a:t>
            </a:r>
          </a:p>
          <a:p>
            <a:pPr lvl="1" rtl="0"/>
            <a:r>
              <a:rPr lang="pt-PT"/>
              <a:t>Segundo nível</a:t>
            </a:r>
          </a:p>
          <a:p>
            <a:pPr lvl="2" rtl="0"/>
            <a:r>
              <a:rPr lang="pt-PT"/>
              <a:t>Terceiro nível</a:t>
            </a:r>
          </a:p>
          <a:p>
            <a:pPr lvl="3" rtl="0"/>
            <a:r>
              <a:rPr lang="pt-PT"/>
              <a:t>Quarto nível</a:t>
            </a:r>
          </a:p>
          <a:p>
            <a:pPr lvl="4" rtl="0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606E05-9882-4AB6-B2A9-0C33540A78B2}" type="datetime1">
              <a:rPr lang="pt-PT" smtClean="0"/>
              <a:t>02/02/2022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pt" dirty="0"/>
              <a:t>Clique para editar o estilo do título do Modelo Global</a:t>
            </a:r>
            <a:endParaRPr lang="en-US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xão Reta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xão Reta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xão Reta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CA5EBB89-65AC-4224-A02B-676C5D2BD730}" type="datetime1">
              <a:rPr lang="pt-PT" smtClean="0"/>
              <a:t>02/02/2022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t-pt" dirty="0"/>
              <a:t>Clique para editar o estilo do título do Modelo Global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pt" dirty="0"/>
              <a:t>Clique para editar os Estilos de texto do modelo global</a:t>
            </a:r>
          </a:p>
          <a:p>
            <a:pPr lvl="1" rtl="0"/>
            <a:r>
              <a:rPr lang="pt-pt" dirty="0"/>
              <a:t>Segundo nível</a:t>
            </a:r>
          </a:p>
          <a:p>
            <a:pPr lvl="2" rtl="0"/>
            <a:r>
              <a:rPr lang="pt-pt" dirty="0"/>
              <a:t>Terceiro nível</a:t>
            </a:r>
          </a:p>
          <a:p>
            <a:pPr lvl="3" rtl="0"/>
            <a:r>
              <a:rPr lang="pt-pt" dirty="0"/>
              <a:t>Quarto nível</a:t>
            </a:r>
          </a:p>
          <a:p>
            <a:pPr lvl="4" rtl="0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pt" dirty="0"/>
              <a:t>Clique para editar os Estilos de texto do modelo global</a:t>
            </a:r>
          </a:p>
          <a:p>
            <a:pPr lvl="1" rtl="0"/>
            <a:r>
              <a:rPr lang="pt-pt" dirty="0"/>
              <a:t>Segundo nível</a:t>
            </a:r>
          </a:p>
          <a:p>
            <a:pPr lvl="2" rtl="0"/>
            <a:r>
              <a:rPr lang="pt-pt" dirty="0"/>
              <a:t>Terceiro nível</a:t>
            </a:r>
          </a:p>
          <a:p>
            <a:pPr lvl="3" rtl="0"/>
            <a:r>
              <a:rPr lang="pt-pt" dirty="0"/>
              <a:t>Quarto nível</a:t>
            </a:r>
          </a:p>
          <a:p>
            <a:pPr lvl="4" rtl="0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7CEFCE-E7F8-4B3B-97B1-860B3E345C02}" type="datetime1">
              <a:rPr lang="pt-PT" smtClean="0"/>
              <a:t>02/02/2022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pt" dirty="0"/>
              <a:t>Clique para editar o estilo do título do Modelo Global</a:t>
            </a:r>
            <a:endParaRPr lang="en-US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 hasCustomPrompt="1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pt" dirty="0"/>
              <a:t>Clique para editar os Estilos de texto do modelo global</a:t>
            </a:r>
          </a:p>
          <a:p>
            <a:pPr lvl="1" rtl="0"/>
            <a:r>
              <a:rPr lang="pt-pt" dirty="0"/>
              <a:t>Segundo nível</a:t>
            </a:r>
          </a:p>
          <a:p>
            <a:pPr lvl="2" rtl="0"/>
            <a:r>
              <a:rPr lang="pt-pt" dirty="0"/>
              <a:t>Terceiro nível</a:t>
            </a:r>
          </a:p>
          <a:p>
            <a:pPr lvl="3" rtl="0"/>
            <a:r>
              <a:rPr lang="pt-pt" dirty="0"/>
              <a:t>Quarto nível</a:t>
            </a:r>
          </a:p>
          <a:p>
            <a:pPr lvl="4" rtl="0"/>
            <a:r>
              <a:rPr lang="pt-pt" dirty="0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 hasCustomPrompt="1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pt" dirty="0"/>
              <a:t>Clique para editar os estilos de texto do Modelo Global</a:t>
            </a:r>
          </a:p>
          <a:p>
            <a:pPr lvl="1" rtl="0"/>
            <a:r>
              <a:rPr lang="pt-pt" dirty="0"/>
              <a:t>Segundo nível</a:t>
            </a:r>
          </a:p>
          <a:p>
            <a:pPr lvl="2" rtl="0"/>
            <a:r>
              <a:rPr lang="pt-pt" dirty="0"/>
              <a:t>Terceiro nível</a:t>
            </a:r>
          </a:p>
          <a:p>
            <a:pPr lvl="3" rtl="0"/>
            <a:r>
              <a:rPr lang="pt-pt" dirty="0"/>
              <a:t>Quarto nível</a:t>
            </a:r>
          </a:p>
          <a:p>
            <a:pPr lvl="4" rtl="0"/>
            <a:r>
              <a:rPr lang="pt-pt" dirty="0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428C6E-971D-42C8-9B65-5C310F6C2795}" type="datetime1">
              <a:rPr lang="pt-PT" smtClean="0"/>
              <a:t>02/02/2022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pt" dirty="0"/>
              <a:t>Clique para editar o estilo do título do Modelo Global</a:t>
            </a:r>
            <a:endParaRPr lang="en-US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A02F0D-EB82-4042-9750-7D9F3B3F7873}" type="datetime1">
              <a:rPr lang="pt-PT" smtClean="0"/>
              <a:t>02/02/2022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55E53A-BD61-4A7C-9D28-A6636D687511}" type="datetime1">
              <a:rPr lang="pt-PT" smtClean="0"/>
              <a:t>02/02/2022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PT"/>
              <a:t>Clique para editar os estilos do texto de Modelo Global</a:t>
            </a:r>
          </a:p>
          <a:p>
            <a:pPr lvl="1" rtl="0"/>
            <a:r>
              <a:rPr lang="pt-PT"/>
              <a:t>Segundo nível</a:t>
            </a:r>
          </a:p>
          <a:p>
            <a:pPr lvl="2" rtl="0"/>
            <a:r>
              <a:rPr lang="pt-PT"/>
              <a:t>Terceiro nível</a:t>
            </a:r>
          </a:p>
          <a:p>
            <a:pPr lvl="3" rtl="0"/>
            <a:r>
              <a:rPr lang="pt-PT"/>
              <a:t>Quarto nível</a:t>
            </a:r>
          </a:p>
          <a:p>
            <a:pPr lvl="4" rtl="0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PT"/>
              <a:t>Clique para editar os estilos do texto de Modelo Global</a:t>
            </a: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77DC30F-9F7F-4FCC-881D-9FFF9303656C}" type="datetime1">
              <a:rPr lang="pt-PT" smtClean="0"/>
              <a:t>02/02/2022</a:t>
            </a:fld>
            <a:endParaRPr lang="en-US"/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Marcador de Posição da Imagem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pt" dirty="0"/>
              <a:t>Clique no ícone para adicionar uma imagem</a:t>
            </a:r>
            <a:endParaRPr lang="en-US" dirty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328F1EEB-B8B0-4944-B186-15D6272A16C7}" type="datetime1">
              <a:rPr lang="pt-PT" smtClean="0"/>
              <a:t>02/02/2022</a:t>
            </a:fld>
            <a:endParaRPr lang="en-US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PT"/>
              <a:t>Clique para editar os estilos do texto de Modelo Global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ângu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pt" dirty="0"/>
              <a:t>Clique para editar o estilo do título do Modelo Global</a:t>
            </a:r>
            <a:endParaRPr lang="en-US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pt"/>
              <a:t>Clique para editar os Estilos de texto do modelo global</a:t>
            </a:r>
          </a:p>
          <a:p>
            <a:pPr lvl="1" rtl="0"/>
            <a:r>
              <a:rPr lang="pt-pt"/>
              <a:t>Segundo nível</a:t>
            </a:r>
          </a:p>
          <a:p>
            <a:pPr lvl="2" rtl="0"/>
            <a:r>
              <a:rPr lang="pt-pt"/>
              <a:t>Terceiro nível</a:t>
            </a:r>
          </a:p>
          <a:p>
            <a:pPr lvl="3" rtl="0"/>
            <a:r>
              <a:rPr lang="pt-pt"/>
              <a:t>Quarto nível</a:t>
            </a:r>
          </a:p>
          <a:p>
            <a:pPr lvl="4" rtl="0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CEADE13-99FC-479A-9EA2-59D1E5FC11A7}" type="datetime1">
              <a:rPr lang="pt-PT" smtClean="0"/>
              <a:t>02/02/2022</a:t>
            </a:fld>
            <a:endParaRPr lang="en-US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-386850"/>
            <a:ext cx="12191979" cy="6857990"/>
          </a:xfrm>
          <a:prstGeom prst="rect">
            <a:avLst/>
          </a:prstGeom>
        </p:spPr>
      </p:pic>
      <p:sp>
        <p:nvSpPr>
          <p:cNvPr id="64" name="Retângulo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tângulo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/>
          </a:bodyPr>
          <a:lstStyle/>
          <a:p>
            <a:pPr rtl="0"/>
            <a:r>
              <a:rPr lang="pt-PT" sz="4400" dirty="0">
                <a:solidFill>
                  <a:schemeClr val="tx1"/>
                </a:solidFill>
              </a:rPr>
              <a:t>R</a:t>
            </a:r>
            <a:r>
              <a:rPr lang="pt-pt" sz="4400" dirty="0">
                <a:solidFill>
                  <a:schemeClr val="tx1"/>
                </a:solidFill>
              </a:rPr>
              <a:t>ecursos expressivos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/>
          </a:bodyPr>
          <a:lstStyle/>
          <a:p>
            <a:pPr rtl="0"/>
            <a:r>
              <a:rPr lang="pt-PT" dirty="0" err="1">
                <a:solidFill>
                  <a:schemeClr val="tx1"/>
                </a:solidFill>
              </a:rPr>
              <a:t>Q</a:t>
            </a:r>
            <a:r>
              <a:rPr lang="pt-pt" dirty="0" err="1">
                <a:solidFill>
                  <a:schemeClr val="tx1"/>
                </a:solidFill>
              </a:rPr>
              <a:t>uiz</a:t>
            </a:r>
            <a:endParaRPr lang="pt-p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6504"/>
          </a:xfrm>
        </p:spPr>
        <p:txBody>
          <a:bodyPr rtlCol="0">
            <a:normAutofit/>
          </a:bodyPr>
          <a:lstStyle/>
          <a:p>
            <a:pPr algn="just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5. A Raquel é um doce de menina.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Personificação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Comparação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Enumeração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3069967F-34A1-400F-8041-A096FC1F73AC}"/>
              </a:ext>
            </a:extLst>
          </p:cNvPr>
          <p:cNvSpPr/>
          <p:nvPr/>
        </p:nvSpPr>
        <p:spPr>
          <a:xfrm rot="10800000" flipH="1" flipV="1">
            <a:off x="5713138" y="4093698"/>
            <a:ext cx="2010020" cy="772212"/>
          </a:xfrm>
          <a:prstGeom prst="roundRect">
            <a:avLst/>
          </a:prstGeom>
          <a:solidFill>
            <a:srgbClr val="ED3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Metáfora</a:t>
            </a:r>
          </a:p>
        </p:txBody>
      </p:sp>
    </p:spTree>
    <p:extLst>
      <p:ext uri="{BB962C8B-B14F-4D97-AF65-F5344CB8AC3E}">
        <p14:creationId xmlns:p14="http://schemas.microsoft.com/office/powerpoint/2010/main" val="2351704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6504"/>
          </a:xfrm>
        </p:spPr>
        <p:txBody>
          <a:bodyPr rtlCol="0">
            <a:normAutofit/>
          </a:bodyPr>
          <a:lstStyle/>
          <a:p>
            <a:pPr algn="just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5. A Raquel é um doce de menina.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3069967F-34A1-400F-8041-A096FC1F73AC}"/>
              </a:ext>
            </a:extLst>
          </p:cNvPr>
          <p:cNvSpPr/>
          <p:nvPr/>
        </p:nvSpPr>
        <p:spPr>
          <a:xfrm rot="10800000" flipH="1" flipV="1">
            <a:off x="5713138" y="4093698"/>
            <a:ext cx="2010020" cy="772212"/>
          </a:xfrm>
          <a:prstGeom prst="roundRect">
            <a:avLst/>
          </a:prstGeom>
          <a:solidFill>
            <a:srgbClr val="ED3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Metáfora</a:t>
            </a:r>
          </a:p>
        </p:txBody>
      </p:sp>
    </p:spTree>
    <p:extLst>
      <p:ext uri="{BB962C8B-B14F-4D97-AF65-F5344CB8AC3E}">
        <p14:creationId xmlns:p14="http://schemas.microsoft.com/office/powerpoint/2010/main" val="31861989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6504"/>
          </a:xfrm>
        </p:spPr>
        <p:txBody>
          <a:bodyPr rtlCol="0">
            <a:normAutofit/>
          </a:bodyPr>
          <a:lstStyle/>
          <a:p>
            <a:pPr algn="just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6. Os seus cabelos são fios de ouro.</a:t>
            </a:r>
            <a:b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Personificação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Comparação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Metáfora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3069967F-34A1-400F-8041-A096FC1F73AC}"/>
              </a:ext>
            </a:extLst>
          </p:cNvPr>
          <p:cNvSpPr/>
          <p:nvPr/>
        </p:nvSpPr>
        <p:spPr>
          <a:xfrm rot="10800000" flipH="1" flipV="1">
            <a:off x="5713138" y="4093698"/>
            <a:ext cx="2010020" cy="772212"/>
          </a:xfrm>
          <a:prstGeom prst="roundRect">
            <a:avLst/>
          </a:prstGeom>
          <a:solidFill>
            <a:srgbClr val="ED3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Enumeração</a:t>
            </a:r>
          </a:p>
        </p:txBody>
      </p:sp>
    </p:spTree>
    <p:extLst>
      <p:ext uri="{BB962C8B-B14F-4D97-AF65-F5344CB8AC3E}">
        <p14:creationId xmlns:p14="http://schemas.microsoft.com/office/powerpoint/2010/main" val="865376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6504"/>
          </a:xfrm>
        </p:spPr>
        <p:txBody>
          <a:bodyPr rtlCol="0">
            <a:normAutofit/>
          </a:bodyPr>
          <a:lstStyle/>
          <a:p>
            <a:pPr algn="just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6. Os seus cabelos são fios de ouro.</a:t>
            </a:r>
            <a:b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Metáfora</a:t>
            </a:r>
          </a:p>
        </p:txBody>
      </p:sp>
    </p:spTree>
    <p:extLst>
      <p:ext uri="{BB962C8B-B14F-4D97-AF65-F5344CB8AC3E}">
        <p14:creationId xmlns:p14="http://schemas.microsoft.com/office/powerpoint/2010/main" val="249256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2018"/>
          </a:xfrm>
        </p:spPr>
        <p:txBody>
          <a:bodyPr rtlCol="0">
            <a:normAutofit/>
          </a:bodyPr>
          <a:lstStyle/>
          <a:p>
            <a:pPr algn="ctr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7. </a:t>
            </a:r>
            <a: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  <a:t>A sola entrou na sala 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  <a:t>- a sola do meu  sapato –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  <a:t>e solta vinha a  sorrir.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Personificação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Comparação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Onomatopeia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3069967F-34A1-400F-8041-A096FC1F73AC}"/>
              </a:ext>
            </a:extLst>
          </p:cNvPr>
          <p:cNvSpPr/>
          <p:nvPr/>
        </p:nvSpPr>
        <p:spPr>
          <a:xfrm rot="10800000" flipH="1" flipV="1">
            <a:off x="5713138" y="4093698"/>
            <a:ext cx="2010020" cy="772212"/>
          </a:xfrm>
          <a:prstGeom prst="roundRect">
            <a:avLst/>
          </a:prstGeom>
          <a:solidFill>
            <a:srgbClr val="ED3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Enumeração</a:t>
            </a:r>
          </a:p>
        </p:txBody>
      </p:sp>
    </p:spTree>
    <p:extLst>
      <p:ext uri="{BB962C8B-B14F-4D97-AF65-F5344CB8AC3E}">
        <p14:creationId xmlns:p14="http://schemas.microsoft.com/office/powerpoint/2010/main" val="71579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2018"/>
          </a:xfrm>
        </p:spPr>
        <p:txBody>
          <a:bodyPr rtlCol="0">
            <a:normAutofit/>
          </a:bodyPr>
          <a:lstStyle/>
          <a:p>
            <a:pPr algn="ctr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7. </a:t>
            </a:r>
            <a: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  <a:t>A sola entrou na sala 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  <a:t>- a sola do meu  sapato –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  <a:t>e solta vinha a  sorrir.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Personificação</a:t>
            </a:r>
          </a:p>
        </p:txBody>
      </p:sp>
    </p:spTree>
    <p:extLst>
      <p:ext uri="{BB962C8B-B14F-4D97-AF65-F5344CB8AC3E}">
        <p14:creationId xmlns:p14="http://schemas.microsoft.com/office/powerpoint/2010/main" val="1108518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2018"/>
          </a:xfrm>
        </p:spPr>
        <p:txBody>
          <a:bodyPr rtlCol="0">
            <a:normAutofit/>
          </a:bodyPr>
          <a:lstStyle/>
          <a:p>
            <a:pPr algn="ctr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8. - Atchim! Estou constipada.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Personificação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Comparação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Onomatopeia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3069967F-34A1-400F-8041-A096FC1F73AC}"/>
              </a:ext>
            </a:extLst>
          </p:cNvPr>
          <p:cNvSpPr/>
          <p:nvPr/>
        </p:nvSpPr>
        <p:spPr>
          <a:xfrm rot="10800000" flipH="1" flipV="1">
            <a:off x="5713138" y="4093698"/>
            <a:ext cx="2010020" cy="772212"/>
          </a:xfrm>
          <a:prstGeom prst="roundRect">
            <a:avLst/>
          </a:prstGeom>
          <a:solidFill>
            <a:srgbClr val="ED3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Adjetivação</a:t>
            </a:r>
          </a:p>
        </p:txBody>
      </p:sp>
    </p:spTree>
    <p:extLst>
      <p:ext uri="{BB962C8B-B14F-4D97-AF65-F5344CB8AC3E}">
        <p14:creationId xmlns:p14="http://schemas.microsoft.com/office/powerpoint/2010/main" val="1259778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2018"/>
          </a:xfrm>
        </p:spPr>
        <p:txBody>
          <a:bodyPr rtlCol="0">
            <a:normAutofit/>
          </a:bodyPr>
          <a:lstStyle/>
          <a:p>
            <a:pPr algn="ctr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8. - Atchim! Estou constipada.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Onomatopeia</a:t>
            </a:r>
          </a:p>
        </p:txBody>
      </p:sp>
    </p:spTree>
    <p:extLst>
      <p:ext uri="{BB962C8B-B14F-4D97-AF65-F5344CB8AC3E}">
        <p14:creationId xmlns:p14="http://schemas.microsoft.com/office/powerpoint/2010/main" val="28000409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2018"/>
          </a:xfrm>
        </p:spPr>
        <p:txBody>
          <a:bodyPr rtlCol="0">
            <a:normAutofit/>
          </a:bodyPr>
          <a:lstStyle/>
          <a:p>
            <a:pPr algn="ctr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9. A princesa era muito bonita, inteligente, rica, mas modesta. 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Personificação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Adjetivação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Metáfora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3069967F-34A1-400F-8041-A096FC1F73AC}"/>
              </a:ext>
            </a:extLst>
          </p:cNvPr>
          <p:cNvSpPr/>
          <p:nvPr/>
        </p:nvSpPr>
        <p:spPr>
          <a:xfrm rot="10800000" flipH="1" flipV="1">
            <a:off x="5713138" y="4093698"/>
            <a:ext cx="2010020" cy="772212"/>
          </a:xfrm>
          <a:prstGeom prst="roundRect">
            <a:avLst/>
          </a:prstGeom>
          <a:solidFill>
            <a:srgbClr val="ED3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/>
              <a:t>Comparação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20975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2018"/>
          </a:xfrm>
        </p:spPr>
        <p:txBody>
          <a:bodyPr rtlCol="0">
            <a:normAutofit/>
          </a:bodyPr>
          <a:lstStyle/>
          <a:p>
            <a:pPr algn="ctr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9. A princesa era muito bonita, inteligente, rica, mas modesta. 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Adjetivação</a:t>
            </a:r>
          </a:p>
        </p:txBody>
      </p:sp>
    </p:spTree>
    <p:extLst>
      <p:ext uri="{BB962C8B-B14F-4D97-AF65-F5344CB8AC3E}">
        <p14:creationId xmlns:p14="http://schemas.microsoft.com/office/powerpoint/2010/main" val="1552852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33819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751" y="642594"/>
            <a:ext cx="6718433" cy="1746504"/>
          </a:xfrm>
        </p:spPr>
        <p:txBody>
          <a:bodyPr rtlCol="0">
            <a:normAutofit/>
          </a:bodyPr>
          <a:lstStyle/>
          <a:p>
            <a:pPr algn="ctr" rtl="0"/>
            <a:r>
              <a:rPr lang="pt-PT" sz="2800" b="0" i="0" dirty="0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1. </a:t>
            </a:r>
            <a:r>
              <a:rPr lang="pt-PT" sz="2800" b="0" i="0" dirty="0" err="1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Triimm</a:t>
            </a:r>
            <a:r>
              <a:rPr lang="pt-PT" sz="2800" b="0" i="0" dirty="0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… </a:t>
            </a:r>
            <a:r>
              <a:rPr lang="pt-PT" sz="2800" b="0" i="0" dirty="0" err="1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Triimm</a:t>
            </a:r>
            <a:r>
              <a:rPr lang="pt-PT" sz="2800" b="0" i="0" dirty="0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!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Personificação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Onomatopeia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Comparação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3069967F-34A1-400F-8041-A096FC1F73AC}"/>
              </a:ext>
            </a:extLst>
          </p:cNvPr>
          <p:cNvSpPr/>
          <p:nvPr/>
        </p:nvSpPr>
        <p:spPr>
          <a:xfrm rot="10800000" flipH="1" flipV="1">
            <a:off x="5713138" y="4093698"/>
            <a:ext cx="2010020" cy="772212"/>
          </a:xfrm>
          <a:prstGeom prst="roundRect">
            <a:avLst/>
          </a:prstGeom>
          <a:solidFill>
            <a:srgbClr val="ED3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Metáfora</a:t>
            </a:r>
          </a:p>
        </p:txBody>
      </p:sp>
    </p:spTree>
    <p:extLst>
      <p:ext uri="{BB962C8B-B14F-4D97-AF65-F5344CB8AC3E}">
        <p14:creationId xmlns:p14="http://schemas.microsoft.com/office/powerpoint/2010/main" val="1295698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2018"/>
          </a:xfrm>
        </p:spPr>
        <p:txBody>
          <a:bodyPr rtlCol="0">
            <a:normAutofit/>
          </a:bodyPr>
          <a:lstStyle/>
          <a:p>
            <a:pPr algn="ctr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10. A Bela era tão boazinha que nem um anjo. 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Comparação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Adjetivação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Metáfora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3069967F-34A1-400F-8041-A096FC1F73AC}"/>
              </a:ext>
            </a:extLst>
          </p:cNvPr>
          <p:cNvSpPr/>
          <p:nvPr/>
        </p:nvSpPr>
        <p:spPr>
          <a:xfrm rot="10800000" flipH="1" flipV="1">
            <a:off x="5713138" y="4093698"/>
            <a:ext cx="2010020" cy="772212"/>
          </a:xfrm>
          <a:prstGeom prst="roundRect">
            <a:avLst/>
          </a:prstGeom>
          <a:solidFill>
            <a:srgbClr val="ED3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/>
              <a:t>Personificação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99946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2018"/>
          </a:xfrm>
        </p:spPr>
        <p:txBody>
          <a:bodyPr rtlCol="0">
            <a:normAutofit/>
          </a:bodyPr>
          <a:lstStyle/>
          <a:p>
            <a:pPr algn="ctr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10. A Bela era tão boazinha que nem um anjo. </a:t>
            </a:r>
            <a:br>
              <a:rPr lang="pt-PT" sz="2800" i="1" dirty="0">
                <a:solidFill>
                  <a:srgbClr val="222222"/>
                </a:solidFill>
                <a:latin typeface="Open Sans" panose="020B0604020202020204" pitchFamily="34" charset="0"/>
              </a:rPr>
            </a:br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Comparação</a:t>
            </a:r>
          </a:p>
        </p:txBody>
      </p:sp>
    </p:spTree>
    <p:extLst>
      <p:ext uri="{BB962C8B-B14F-4D97-AF65-F5344CB8AC3E}">
        <p14:creationId xmlns:p14="http://schemas.microsoft.com/office/powerpoint/2010/main" val="3394289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33819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751" y="642594"/>
            <a:ext cx="6718433" cy="1746504"/>
          </a:xfrm>
        </p:spPr>
        <p:txBody>
          <a:bodyPr rtlCol="0">
            <a:normAutofit/>
          </a:bodyPr>
          <a:lstStyle/>
          <a:p>
            <a:pPr algn="ctr" rtl="0"/>
            <a:r>
              <a:rPr lang="pt-PT" sz="2800" b="0" i="0" dirty="0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1. </a:t>
            </a:r>
            <a:r>
              <a:rPr lang="pt-PT" sz="2800" b="0" i="0" dirty="0" err="1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Triimm</a:t>
            </a:r>
            <a:r>
              <a:rPr lang="pt-PT" sz="2800" b="0" i="0" dirty="0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… </a:t>
            </a:r>
            <a:r>
              <a:rPr lang="pt-PT" sz="2800" b="0" i="0" dirty="0" err="1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Triimm</a:t>
            </a:r>
            <a:r>
              <a:rPr lang="pt-PT" sz="2800" b="0" i="0" dirty="0">
                <a:solidFill>
                  <a:srgbClr val="222222"/>
                </a:solidFill>
                <a:effectLst/>
                <a:latin typeface="Open Sans" panose="020B0604020202020204" pitchFamily="34" charset="0"/>
              </a:rPr>
              <a:t>!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Onomatopeia</a:t>
            </a:r>
          </a:p>
        </p:txBody>
      </p:sp>
    </p:spTree>
    <p:extLst>
      <p:ext uri="{BB962C8B-B14F-4D97-AF65-F5344CB8AC3E}">
        <p14:creationId xmlns:p14="http://schemas.microsoft.com/office/powerpoint/2010/main" val="30045376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33819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6504"/>
          </a:xfrm>
        </p:spPr>
        <p:txBody>
          <a:bodyPr rtlCol="0">
            <a:normAutofit/>
          </a:bodyPr>
          <a:lstStyle/>
          <a:p>
            <a:pPr algn="just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2. </a:t>
            </a:r>
            <a:r>
              <a:rPr lang="pt-PT" sz="28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A Marta viu um pássaro, um elefante, um rinoceronte, um crocodilo e muitos mais animais!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Personificação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Comparação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Enumeração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3069967F-34A1-400F-8041-A096FC1F73AC}"/>
              </a:ext>
            </a:extLst>
          </p:cNvPr>
          <p:cNvSpPr/>
          <p:nvPr/>
        </p:nvSpPr>
        <p:spPr>
          <a:xfrm rot="10800000" flipH="1" flipV="1">
            <a:off x="5713138" y="4093698"/>
            <a:ext cx="2010020" cy="772212"/>
          </a:xfrm>
          <a:prstGeom prst="roundRect">
            <a:avLst/>
          </a:prstGeom>
          <a:solidFill>
            <a:srgbClr val="ED3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Metáfora</a:t>
            </a:r>
          </a:p>
        </p:txBody>
      </p:sp>
    </p:spTree>
    <p:extLst>
      <p:ext uri="{BB962C8B-B14F-4D97-AF65-F5344CB8AC3E}">
        <p14:creationId xmlns:p14="http://schemas.microsoft.com/office/powerpoint/2010/main" val="4070111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33819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6504"/>
          </a:xfrm>
        </p:spPr>
        <p:txBody>
          <a:bodyPr rtlCol="0">
            <a:normAutofit/>
          </a:bodyPr>
          <a:lstStyle/>
          <a:p>
            <a:pPr algn="just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2. </a:t>
            </a:r>
            <a:r>
              <a:rPr lang="pt-PT" sz="2800" b="0" i="0" dirty="0">
                <a:solidFill>
                  <a:srgbClr val="222222"/>
                </a:solidFill>
                <a:effectLst/>
                <a:latin typeface="Open Sans" panose="020B0606030504020204" pitchFamily="34" charset="0"/>
              </a:rPr>
              <a:t>A Marta viu um pássaro, um elefante, um rinoceronte, um crocodilo e muitos mais animais!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Enumeração</a:t>
            </a:r>
          </a:p>
        </p:txBody>
      </p:sp>
    </p:spTree>
    <p:extLst>
      <p:ext uri="{BB962C8B-B14F-4D97-AF65-F5344CB8AC3E}">
        <p14:creationId xmlns:p14="http://schemas.microsoft.com/office/powerpoint/2010/main" val="1918027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33819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6504"/>
          </a:xfrm>
        </p:spPr>
        <p:txBody>
          <a:bodyPr rtlCol="0">
            <a:normAutofit/>
          </a:bodyPr>
          <a:lstStyle/>
          <a:p>
            <a:pPr algn="just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3. (…) E, então, a nuvem chorou.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Personificação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Comparação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Enumeração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3069967F-34A1-400F-8041-A096FC1F73AC}"/>
              </a:ext>
            </a:extLst>
          </p:cNvPr>
          <p:cNvSpPr/>
          <p:nvPr/>
        </p:nvSpPr>
        <p:spPr>
          <a:xfrm rot="10800000" flipH="1" flipV="1">
            <a:off x="5713138" y="4093698"/>
            <a:ext cx="2010020" cy="772212"/>
          </a:xfrm>
          <a:prstGeom prst="roundRect">
            <a:avLst/>
          </a:prstGeom>
          <a:solidFill>
            <a:srgbClr val="ED3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Metáfora</a:t>
            </a:r>
          </a:p>
        </p:txBody>
      </p:sp>
    </p:spTree>
    <p:extLst>
      <p:ext uri="{BB962C8B-B14F-4D97-AF65-F5344CB8AC3E}">
        <p14:creationId xmlns:p14="http://schemas.microsoft.com/office/powerpoint/2010/main" val="1142013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33819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6504"/>
          </a:xfrm>
        </p:spPr>
        <p:txBody>
          <a:bodyPr rtlCol="0">
            <a:normAutofit/>
          </a:bodyPr>
          <a:lstStyle/>
          <a:p>
            <a:pPr algn="just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3. (…) E, então, a nuvem chorou.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Personificação</a:t>
            </a:r>
          </a:p>
        </p:txBody>
      </p:sp>
    </p:spTree>
    <p:extLst>
      <p:ext uri="{BB962C8B-B14F-4D97-AF65-F5344CB8AC3E}">
        <p14:creationId xmlns:p14="http://schemas.microsoft.com/office/powerpoint/2010/main" val="3380899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6504"/>
          </a:xfrm>
        </p:spPr>
        <p:txBody>
          <a:bodyPr rtlCol="0">
            <a:normAutofit/>
          </a:bodyPr>
          <a:lstStyle/>
          <a:p>
            <a:pPr algn="just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4. Os olhos da Mafalda são como avelãs descascadas.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6E41A1CC-4EDF-4E8D-8B93-5851A51DFEF0}"/>
              </a:ext>
            </a:extLst>
          </p:cNvPr>
          <p:cNvSpPr/>
          <p:nvPr/>
        </p:nvSpPr>
        <p:spPr>
          <a:xfrm rot="10800000" flipH="1" flipV="1">
            <a:off x="5713137" y="2521772"/>
            <a:ext cx="1883417" cy="8440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Personificação</a:t>
            </a: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Comparação</a:t>
            </a:r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098A6CAA-97CC-43F2-A343-508E2CD8A32E}"/>
              </a:ext>
            </a:extLst>
          </p:cNvPr>
          <p:cNvSpPr/>
          <p:nvPr/>
        </p:nvSpPr>
        <p:spPr>
          <a:xfrm rot="10800000" flipH="1" flipV="1">
            <a:off x="8721956" y="4118087"/>
            <a:ext cx="1883417" cy="7722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Repetição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id="{3069967F-34A1-400F-8041-A096FC1F73AC}"/>
              </a:ext>
            </a:extLst>
          </p:cNvPr>
          <p:cNvSpPr/>
          <p:nvPr/>
        </p:nvSpPr>
        <p:spPr>
          <a:xfrm rot="10800000" flipH="1" flipV="1">
            <a:off x="5713138" y="4093698"/>
            <a:ext cx="2010020" cy="772212"/>
          </a:xfrm>
          <a:prstGeom prst="roundRect">
            <a:avLst/>
          </a:prstGeom>
          <a:solidFill>
            <a:srgbClr val="ED3B2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Metáfora</a:t>
            </a:r>
          </a:p>
        </p:txBody>
      </p:sp>
    </p:spTree>
    <p:extLst>
      <p:ext uri="{BB962C8B-B14F-4D97-AF65-F5344CB8AC3E}">
        <p14:creationId xmlns:p14="http://schemas.microsoft.com/office/powerpoint/2010/main" val="1275030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que contém tecido, mesa, vermelho, coberto&#10;&#10;Descrição gerada automaticamente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" y="-374894"/>
            <a:ext cx="12191979" cy="685799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29" name="Retângulo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tângulo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0" y="642594"/>
            <a:ext cx="5936344" cy="1746504"/>
          </a:xfrm>
        </p:spPr>
        <p:txBody>
          <a:bodyPr rtlCol="0">
            <a:normAutofit/>
          </a:bodyPr>
          <a:lstStyle/>
          <a:p>
            <a:pPr algn="just" rtl="0"/>
            <a:r>
              <a:rPr lang="pt-PT" sz="2800" dirty="0">
                <a:solidFill>
                  <a:srgbClr val="222222"/>
                </a:solidFill>
                <a:latin typeface="Open Sans" panose="020B0604020202020204" pitchFamily="34" charset="0"/>
              </a:rPr>
              <a:t>4. Os olhos da Mafalda são como avelãs descascadas.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ECB83A88-C00C-425B-944F-D0D38E2A9865}"/>
              </a:ext>
            </a:extLst>
          </p:cNvPr>
          <p:cNvSpPr/>
          <p:nvPr/>
        </p:nvSpPr>
        <p:spPr>
          <a:xfrm rot="10800000" flipH="1" flipV="1">
            <a:off x="8721956" y="2525292"/>
            <a:ext cx="1883417" cy="7722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Comparação</a:t>
            </a:r>
          </a:p>
        </p:txBody>
      </p:sp>
    </p:spTree>
    <p:extLst>
      <p:ext uri="{BB962C8B-B14F-4D97-AF65-F5344CB8AC3E}">
        <p14:creationId xmlns:p14="http://schemas.microsoft.com/office/powerpoint/2010/main" val="1527596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962_TF56410444" id="{41EC5A50-DEB9-4914-B777-782F5BCB1DA9}" vid="{3D54DD73-2B3D-410B-8B0D-D5AC954D57C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{9E69742C-FFE2-42A6-A110-1584C045EA45}tf56410444_win32</Template>
  <TotalTime>203</TotalTime>
  <Words>325</Words>
  <Application>Microsoft Office PowerPoint</Application>
  <PresentationFormat>Ecrã Panorâmico</PresentationFormat>
  <Paragraphs>72</Paragraphs>
  <Slides>21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21</vt:i4>
      </vt:variant>
    </vt:vector>
  </HeadingPairs>
  <TitlesOfParts>
    <vt:vector size="27" baseType="lpstr">
      <vt:lpstr>Avenir Next LT Pro</vt:lpstr>
      <vt:lpstr>Avenir Next LT Pro Light</vt:lpstr>
      <vt:lpstr>Calibri</vt:lpstr>
      <vt:lpstr>Garamond</vt:lpstr>
      <vt:lpstr>Open Sans</vt:lpstr>
      <vt:lpstr>SavonVTI</vt:lpstr>
      <vt:lpstr>Recursos expressivos</vt:lpstr>
      <vt:lpstr>1. Triimm… Triimm!</vt:lpstr>
      <vt:lpstr>1. Triimm… Triimm!</vt:lpstr>
      <vt:lpstr>2. A Marta viu um pássaro, um elefante, um rinoceronte, um crocodilo e muitos mais animais!</vt:lpstr>
      <vt:lpstr>2. A Marta viu um pássaro, um elefante, um rinoceronte, um crocodilo e muitos mais animais!</vt:lpstr>
      <vt:lpstr>3. (…) E, então, a nuvem chorou.</vt:lpstr>
      <vt:lpstr>3. (…) E, então, a nuvem chorou.</vt:lpstr>
      <vt:lpstr>4. Os olhos da Mafalda são como avelãs descascadas.</vt:lpstr>
      <vt:lpstr>4. Os olhos da Mafalda são como avelãs descascadas.</vt:lpstr>
      <vt:lpstr>5. A Raquel é um doce de menina. </vt:lpstr>
      <vt:lpstr>5. A Raquel é um doce de menina. </vt:lpstr>
      <vt:lpstr>6. Os seus cabelos são fios de ouro.  </vt:lpstr>
      <vt:lpstr>6. Os seus cabelos são fios de ouro.  </vt:lpstr>
      <vt:lpstr>7. A sola entrou na sala  - a sola do meu  sapato – e solta vinha a  sorrir.  </vt:lpstr>
      <vt:lpstr>7. A sola entrou na sala  - a sola do meu  sapato – e solta vinha a  sorrir.  </vt:lpstr>
      <vt:lpstr>8. - Atchim! Estou constipada.  </vt:lpstr>
      <vt:lpstr>8. - Atchim! Estou constipada.  </vt:lpstr>
      <vt:lpstr>9. A princesa era muito bonita, inteligente, rica, mas modesta.   </vt:lpstr>
      <vt:lpstr>9. A princesa era muito bonita, inteligente, rica, mas modesta.   </vt:lpstr>
      <vt:lpstr>10. A Bela era tão boazinha que nem um anjo.   </vt:lpstr>
      <vt:lpstr>10. A Bela era tão boazinha que nem um anjo.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João Pedro Bebiano Delgado Varanda</dc:creator>
  <cp:lastModifiedBy>João Pedro Bebiano Delgado Varanda</cp:lastModifiedBy>
  <cp:revision>12</cp:revision>
  <dcterms:created xsi:type="dcterms:W3CDTF">2022-02-02T18:43:57Z</dcterms:created>
  <dcterms:modified xsi:type="dcterms:W3CDTF">2022-02-02T22:06:58Z</dcterms:modified>
</cp:coreProperties>
</file>